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56" r:id="rId2"/>
    <p:sldId id="263" r:id="rId3"/>
    <p:sldId id="261" r:id="rId4"/>
    <p:sldId id="262" r:id="rId5"/>
    <p:sldId id="257" r:id="rId6"/>
    <p:sldId id="258" r:id="rId7"/>
    <p:sldId id="259" r:id="rId8"/>
    <p:sldId id="260" r:id="rId9"/>
    <p:sldId id="272" r:id="rId10"/>
    <p:sldId id="273" r:id="rId11"/>
    <p:sldId id="265" r:id="rId12"/>
    <p:sldId id="280" r:id="rId13"/>
    <p:sldId id="266" r:id="rId14"/>
    <p:sldId id="278" r:id="rId15"/>
    <p:sldId id="277" r:id="rId16"/>
    <p:sldId id="267" r:id="rId17"/>
    <p:sldId id="274" r:id="rId18"/>
    <p:sldId id="275" r:id="rId19"/>
    <p:sldId id="276" r:id="rId20"/>
    <p:sldId id="296" r:id="rId21"/>
    <p:sldId id="294" r:id="rId22"/>
    <p:sldId id="297" r:id="rId23"/>
    <p:sldId id="295" r:id="rId24"/>
    <p:sldId id="269" r:id="rId25"/>
    <p:sldId id="268" r:id="rId26"/>
    <p:sldId id="283" r:id="rId27"/>
    <p:sldId id="284" r:id="rId28"/>
    <p:sldId id="285" r:id="rId29"/>
    <p:sldId id="286" r:id="rId30"/>
    <p:sldId id="287" r:id="rId31"/>
    <p:sldId id="288" r:id="rId32"/>
    <p:sldId id="289" r:id="rId33"/>
    <p:sldId id="290" r:id="rId34"/>
    <p:sldId id="291" r:id="rId35"/>
    <p:sldId id="293" r:id="rId36"/>
    <p:sldId id="29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B8B8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6722" autoAdjust="0"/>
  </p:normalViewPr>
  <p:slideViewPr>
    <p:cSldViewPr snapToGrid="0">
      <p:cViewPr varScale="1">
        <p:scale>
          <a:sx n="99" d="100"/>
          <a:sy n="99" d="100"/>
        </p:scale>
        <p:origin x="97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jpeg>
</file>

<file path=ppt/media/image10.jpeg>
</file>

<file path=ppt/media/image11.jpe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CD064E-05FC-4E18-9D0C-A4994F368CAC}" type="datetimeFigureOut">
              <a:rPr lang="en-US" smtClean="0"/>
              <a:t>3/6/2021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20A7C7-CA8D-4C49-BCFB-55E6C5267475}" type="slidenum">
              <a:rPr lang="en-US" smtClean="0"/>
              <a:t>‹#›</a:t>
            </a:fld>
            <a:endParaRPr lang="en-US"/>
          </a:p>
        </p:txBody>
      </p:sp>
    </p:spTree>
    <p:extLst>
      <p:ext uri="{BB962C8B-B14F-4D97-AF65-F5344CB8AC3E}">
        <p14:creationId xmlns:p14="http://schemas.microsoft.com/office/powerpoint/2010/main" val="4282362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Day 1 of the Data Visualization in R webinar. I’m Jenn Schilling, and I am excited to be with you today. I am a senior data analyst at the University of Arizona, and an adjunct faculty member at the College for Creative Studies where I teach graduate classes on data visualization. </a:t>
            </a:r>
          </a:p>
        </p:txBody>
      </p:sp>
      <p:sp>
        <p:nvSpPr>
          <p:cNvPr id="4" name="Slide Number Placeholder 3"/>
          <p:cNvSpPr>
            <a:spLocks noGrp="1"/>
          </p:cNvSpPr>
          <p:nvPr>
            <p:ph type="sldNum" sz="quarter" idx="5"/>
          </p:nvPr>
        </p:nvSpPr>
        <p:spPr/>
        <p:txBody>
          <a:bodyPr/>
          <a:lstStyle/>
          <a:p>
            <a:fld id="{3C20A7C7-CA8D-4C49-BCFB-55E6C5267475}" type="slidenum">
              <a:rPr lang="en-US" smtClean="0"/>
              <a:t>2</a:t>
            </a:fld>
            <a:endParaRPr lang="en-US"/>
          </a:p>
        </p:txBody>
      </p:sp>
    </p:spTree>
    <p:extLst>
      <p:ext uri="{BB962C8B-B14F-4D97-AF65-F5344CB8AC3E}">
        <p14:creationId xmlns:p14="http://schemas.microsoft.com/office/powerpoint/2010/main" val="841766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808080"/>
                </a:solidFill>
                <a:effectLst/>
              </a:rPr>
              <a:t>Finally, Cairo lists five qualities of great data visualizations in his book </a:t>
            </a:r>
            <a:r>
              <a:rPr lang="en-US" sz="1200" b="0" i="1" dirty="0">
                <a:solidFill>
                  <a:srgbClr val="808080"/>
                </a:solidFill>
                <a:effectLst/>
              </a:rPr>
              <a:t>The Truthful Art</a:t>
            </a:r>
            <a:r>
              <a:rPr lang="en-US" sz="1200" b="0" i="0" dirty="0">
                <a:solidFill>
                  <a:srgbClr val="808080"/>
                </a:solidFill>
                <a:effectLst/>
              </a:rPr>
              <a:t>; data visualizations should be truthful, functional, beautiful, insightful, and enlightening. These are qualities we can keep in mind when designing data visualizations, and these are things that I think ggplot2 and R make easy to do once you get the hang of the process. The graphs we will look at in this webinar are not particularly beautiful or enlightening as they have been made with the intention more of developing ggplot2 knowledge, but hopefully you will find them truthful, functional, and insightful to how the ggplot2 process works.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808080"/>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808080"/>
                </a:solidFill>
                <a:effectLst/>
              </a:rPr>
              <a:t>Cairo, A. (2016). </a:t>
            </a:r>
            <a:r>
              <a:rPr lang="en-US" sz="1200" b="0" i="1" dirty="0">
                <a:solidFill>
                  <a:srgbClr val="808080"/>
                </a:solidFill>
                <a:effectLst/>
              </a:rPr>
              <a:t>The truthful art: Data, charts, and maps for communication.</a:t>
            </a:r>
            <a:r>
              <a:rPr lang="en-US" sz="1200" b="0" i="0" dirty="0">
                <a:solidFill>
                  <a:srgbClr val="808080"/>
                </a:solidFill>
                <a:effectLst/>
              </a:rPr>
              <a:t> New Riders</a:t>
            </a:r>
            <a:endParaRPr lang="en-US" dirty="0"/>
          </a:p>
          <a:p>
            <a:endParaRPr lang="en-US" dirty="0"/>
          </a:p>
        </p:txBody>
      </p:sp>
      <p:sp>
        <p:nvSpPr>
          <p:cNvPr id="4" name="Slide Number Placeholder 3"/>
          <p:cNvSpPr>
            <a:spLocks noGrp="1"/>
          </p:cNvSpPr>
          <p:nvPr>
            <p:ph type="sldNum" sz="quarter" idx="5"/>
          </p:nvPr>
        </p:nvSpPr>
        <p:spPr/>
        <p:txBody>
          <a:bodyPr/>
          <a:lstStyle/>
          <a:p>
            <a:fld id="{3C20A7C7-CA8D-4C49-BCFB-55E6C5267475}" type="slidenum">
              <a:rPr lang="en-US" smtClean="0"/>
              <a:t>11</a:t>
            </a:fld>
            <a:endParaRPr lang="en-US"/>
          </a:p>
        </p:txBody>
      </p:sp>
    </p:spTree>
    <p:extLst>
      <p:ext uri="{BB962C8B-B14F-4D97-AF65-F5344CB8AC3E}">
        <p14:creationId xmlns:p14="http://schemas.microsoft.com/office/powerpoint/2010/main" val="2387033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build data visualizations in R, we will use the ggplot2 package, which is part of the </a:t>
            </a:r>
            <a:r>
              <a:rPr lang="en-US" dirty="0" err="1"/>
              <a:t>tidyverse</a:t>
            </a:r>
            <a:r>
              <a:rPr lang="en-US" dirty="0"/>
              <a:t> collection of packages. I really like ggplot2 and creating data visualizations in R because I find it to be a robust process that is easy to iterate on. It is flexible and it is certainly very functional.</a:t>
            </a:r>
          </a:p>
        </p:txBody>
      </p:sp>
      <p:sp>
        <p:nvSpPr>
          <p:cNvPr id="4" name="Slide Number Placeholder 3"/>
          <p:cNvSpPr>
            <a:spLocks noGrp="1"/>
          </p:cNvSpPr>
          <p:nvPr>
            <p:ph type="sldNum" sz="quarter" idx="5"/>
          </p:nvPr>
        </p:nvSpPr>
        <p:spPr/>
        <p:txBody>
          <a:bodyPr/>
          <a:lstStyle/>
          <a:p>
            <a:fld id="{3C20A7C7-CA8D-4C49-BCFB-55E6C5267475}" type="slidenum">
              <a:rPr lang="en-US" smtClean="0"/>
              <a:t>12</a:t>
            </a:fld>
            <a:endParaRPr lang="en-US"/>
          </a:p>
        </p:txBody>
      </p:sp>
    </p:spTree>
    <p:extLst>
      <p:ext uri="{BB962C8B-B14F-4D97-AF65-F5344CB8AC3E}">
        <p14:creationId xmlns:p14="http://schemas.microsoft.com/office/powerpoint/2010/main" val="2900199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ggplot2 is built as a grammar of graphics. The gg stands for grammar of graphics and forms the basis of the methodology in ggplot2. The idea is to build plots up layer by layer and specify the different pieces of plot as you go. Starting with the data to be visualized, the user defines aesthetic mappings that define how the data will be mapped to plot elements, such as x and y. Then geometric objects are added on to define how those plot elements will be displayed, for example as points or lines. It is possible to make statistical transformations of the data when it is plotted, although we won’t be covering that in this webinar. The coordinate system can be defined in ggplot2 as well as the scales that are used on the axes and colors. Faceting allows small multiple plots to be developed that show plots by groups. Finally, labels and legends can be added and customized. </a:t>
            </a:r>
          </a:p>
          <a:p>
            <a:endParaRPr lang="en-US" dirty="0"/>
          </a:p>
          <a:p>
            <a:r>
              <a:rPr lang="en-US" dirty="0"/>
              <a:t>Source: http://vita.had.co.nz/papers/layered-grammar.pdf</a:t>
            </a:r>
          </a:p>
          <a:p>
            <a:r>
              <a:rPr lang="en-US" dirty="0"/>
              <a:t>Source: </a:t>
            </a:r>
            <a:r>
              <a:rPr lang="en-US" sz="1200" b="0" i="0" kern="1200" dirty="0">
                <a:solidFill>
                  <a:schemeClr val="tx1"/>
                </a:solidFill>
                <a:effectLst/>
                <a:latin typeface="+mn-lt"/>
                <a:ea typeface="+mn-ea"/>
                <a:cs typeface="+mn-cs"/>
              </a:rPr>
              <a:t>Healy, K. (2019). </a:t>
            </a:r>
            <a:r>
              <a:rPr lang="en-US" sz="1200" b="0" i="1" kern="1200" dirty="0">
                <a:solidFill>
                  <a:schemeClr val="tx1"/>
                </a:solidFill>
                <a:effectLst/>
                <a:latin typeface="+mn-lt"/>
                <a:ea typeface="+mn-ea"/>
                <a:cs typeface="+mn-cs"/>
              </a:rPr>
              <a:t>Data visualization: A practical introduction</a:t>
            </a:r>
            <a:r>
              <a:rPr lang="en-US" sz="1200" b="0" i="0" kern="1200" dirty="0">
                <a:solidFill>
                  <a:schemeClr val="tx1"/>
                </a:solidFill>
                <a:effectLst/>
                <a:latin typeface="+mn-lt"/>
                <a:ea typeface="+mn-ea"/>
                <a:cs typeface="+mn-cs"/>
              </a:rPr>
              <a:t>. Princeton ; Oxford: Princeton University Press</a:t>
            </a:r>
            <a:endParaRPr lang="en-US" dirty="0"/>
          </a:p>
        </p:txBody>
      </p:sp>
      <p:sp>
        <p:nvSpPr>
          <p:cNvPr id="4" name="Slide Number Placeholder 3"/>
          <p:cNvSpPr>
            <a:spLocks noGrp="1"/>
          </p:cNvSpPr>
          <p:nvPr>
            <p:ph type="sldNum" sz="quarter" idx="5"/>
          </p:nvPr>
        </p:nvSpPr>
        <p:spPr/>
        <p:txBody>
          <a:bodyPr/>
          <a:lstStyle/>
          <a:p>
            <a:fld id="{3C20A7C7-CA8D-4C49-BCFB-55E6C5267475}" type="slidenum">
              <a:rPr lang="en-US" smtClean="0"/>
              <a:t>13</a:t>
            </a:fld>
            <a:endParaRPr lang="en-US"/>
          </a:p>
        </p:txBody>
      </p:sp>
    </p:spTree>
    <p:extLst>
      <p:ext uri="{BB962C8B-B14F-4D97-AF65-F5344CB8AC3E}">
        <p14:creationId xmlns:p14="http://schemas.microsoft.com/office/powerpoint/2010/main" val="18363987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ggplot2 can be used to complete visual data exploration. Once you get the hang of it, it’s very easy to quickly generate rough plots to explore your data.</a:t>
            </a:r>
          </a:p>
        </p:txBody>
      </p:sp>
      <p:sp>
        <p:nvSpPr>
          <p:cNvPr id="4" name="Slide Number Placeholder 3"/>
          <p:cNvSpPr>
            <a:spLocks noGrp="1"/>
          </p:cNvSpPr>
          <p:nvPr>
            <p:ph type="sldNum" sz="quarter" idx="5"/>
          </p:nvPr>
        </p:nvSpPr>
        <p:spPr/>
        <p:txBody>
          <a:bodyPr/>
          <a:lstStyle/>
          <a:p>
            <a:fld id="{3C20A7C7-CA8D-4C49-BCFB-55E6C5267475}" type="slidenum">
              <a:rPr lang="en-US" smtClean="0"/>
              <a:t>14</a:t>
            </a:fld>
            <a:endParaRPr lang="en-US"/>
          </a:p>
        </p:txBody>
      </p:sp>
    </p:spTree>
    <p:extLst>
      <p:ext uri="{BB962C8B-B14F-4D97-AF65-F5344CB8AC3E}">
        <p14:creationId xmlns:p14="http://schemas.microsoft.com/office/powerpoint/2010/main" val="42382122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ggplot2 can also be used to create well designed and engage data visualizations and infographics. It’s flexibility allows for almost endless customization. </a:t>
            </a:r>
          </a:p>
        </p:txBody>
      </p:sp>
      <p:sp>
        <p:nvSpPr>
          <p:cNvPr id="4" name="Slide Number Placeholder 3"/>
          <p:cNvSpPr>
            <a:spLocks noGrp="1"/>
          </p:cNvSpPr>
          <p:nvPr>
            <p:ph type="sldNum" sz="quarter" idx="5"/>
          </p:nvPr>
        </p:nvSpPr>
        <p:spPr/>
        <p:txBody>
          <a:bodyPr/>
          <a:lstStyle/>
          <a:p>
            <a:fld id="{3C20A7C7-CA8D-4C49-BCFB-55E6C5267475}" type="slidenum">
              <a:rPr lang="en-US" smtClean="0"/>
              <a:t>15</a:t>
            </a:fld>
            <a:endParaRPr lang="en-US"/>
          </a:p>
        </p:txBody>
      </p:sp>
    </p:spTree>
    <p:extLst>
      <p:ext uri="{BB962C8B-B14F-4D97-AF65-F5344CB8AC3E}">
        <p14:creationId xmlns:p14="http://schemas.microsoft.com/office/powerpoint/2010/main" val="25139633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set up in R, all you will need is the </a:t>
            </a:r>
            <a:r>
              <a:rPr lang="en-US" dirty="0" err="1"/>
              <a:t>tidyverse</a:t>
            </a:r>
            <a:r>
              <a:rPr lang="en-US" dirty="0"/>
              <a:t> package installed and a set of tidy data. </a:t>
            </a:r>
          </a:p>
        </p:txBody>
      </p:sp>
      <p:sp>
        <p:nvSpPr>
          <p:cNvPr id="4" name="Slide Number Placeholder 3"/>
          <p:cNvSpPr>
            <a:spLocks noGrp="1"/>
          </p:cNvSpPr>
          <p:nvPr>
            <p:ph type="sldNum" sz="quarter" idx="5"/>
          </p:nvPr>
        </p:nvSpPr>
        <p:spPr/>
        <p:txBody>
          <a:bodyPr/>
          <a:lstStyle/>
          <a:p>
            <a:fld id="{3C20A7C7-CA8D-4C49-BCFB-55E6C5267475}" type="slidenum">
              <a:rPr lang="en-US" smtClean="0"/>
              <a:t>16</a:t>
            </a:fld>
            <a:endParaRPr lang="en-US"/>
          </a:p>
        </p:txBody>
      </p:sp>
    </p:spTree>
    <p:extLst>
      <p:ext uri="{BB962C8B-B14F-4D97-AF65-F5344CB8AC3E}">
        <p14:creationId xmlns:p14="http://schemas.microsoft.com/office/powerpoint/2010/main" val="15367407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Tidy data is a structure of data in which each variable is a column, each observation is a row, and each cell is a single measurement.</a:t>
            </a:r>
          </a:p>
        </p:txBody>
      </p:sp>
      <p:sp>
        <p:nvSpPr>
          <p:cNvPr id="4" name="Slide Number Placeholder 3"/>
          <p:cNvSpPr>
            <a:spLocks noGrp="1"/>
          </p:cNvSpPr>
          <p:nvPr>
            <p:ph type="sldNum" sz="quarter" idx="5"/>
          </p:nvPr>
        </p:nvSpPr>
        <p:spPr/>
        <p:txBody>
          <a:bodyPr/>
          <a:lstStyle/>
          <a:p>
            <a:fld id="{3C20A7C7-CA8D-4C49-BCFB-55E6C5267475}" type="slidenum">
              <a:rPr lang="en-US" smtClean="0"/>
              <a:t>17</a:t>
            </a:fld>
            <a:endParaRPr lang="en-US"/>
          </a:p>
        </p:txBody>
      </p:sp>
    </p:spTree>
    <p:extLst>
      <p:ext uri="{BB962C8B-B14F-4D97-AF65-F5344CB8AC3E}">
        <p14:creationId xmlns:p14="http://schemas.microsoft.com/office/powerpoint/2010/main" val="2526223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Tidy data is useful because multiple datasets in a tidy format are alike.</a:t>
            </a:r>
          </a:p>
        </p:txBody>
      </p:sp>
      <p:sp>
        <p:nvSpPr>
          <p:cNvPr id="4" name="Slide Number Placeholder 3"/>
          <p:cNvSpPr>
            <a:spLocks noGrp="1"/>
          </p:cNvSpPr>
          <p:nvPr>
            <p:ph type="sldNum" sz="quarter" idx="5"/>
          </p:nvPr>
        </p:nvSpPr>
        <p:spPr/>
        <p:txBody>
          <a:bodyPr/>
          <a:lstStyle/>
          <a:p>
            <a:fld id="{3C20A7C7-CA8D-4C49-BCFB-55E6C5267475}" type="slidenum">
              <a:rPr lang="en-US" smtClean="0"/>
              <a:t>18</a:t>
            </a:fld>
            <a:endParaRPr lang="en-US"/>
          </a:p>
        </p:txBody>
      </p:sp>
    </p:spTree>
    <p:extLst>
      <p:ext uri="{BB962C8B-B14F-4D97-AF65-F5344CB8AC3E}">
        <p14:creationId xmlns:p14="http://schemas.microsoft.com/office/powerpoint/2010/main" val="13227708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means that the same tools can be used in similar ways on tidy data sets, which is very useful. ggplot2 is easiest to use on tidy data.</a:t>
            </a:r>
          </a:p>
        </p:txBody>
      </p:sp>
      <p:sp>
        <p:nvSpPr>
          <p:cNvPr id="4" name="Slide Number Placeholder 3"/>
          <p:cNvSpPr>
            <a:spLocks noGrp="1"/>
          </p:cNvSpPr>
          <p:nvPr>
            <p:ph type="sldNum" sz="quarter" idx="5"/>
          </p:nvPr>
        </p:nvSpPr>
        <p:spPr/>
        <p:txBody>
          <a:bodyPr/>
          <a:lstStyle/>
          <a:p>
            <a:fld id="{3C20A7C7-CA8D-4C49-BCFB-55E6C5267475}" type="slidenum">
              <a:rPr lang="en-US" smtClean="0"/>
              <a:t>19</a:t>
            </a:fld>
            <a:endParaRPr lang="en-US"/>
          </a:p>
        </p:txBody>
      </p:sp>
    </p:spTree>
    <p:extLst>
      <p:ext uri="{BB962C8B-B14F-4D97-AF65-F5344CB8AC3E}">
        <p14:creationId xmlns:p14="http://schemas.microsoft.com/office/powerpoint/2010/main" val="32030095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we will be using for this webinar is from IPEDS. I used data from the directory to get information about the institutions. Then I pulled completions, enrollment, and admissions data for the past 3 survey years. I limited it down to 16 institutions. Since I work at the University of Arizona, I used my institution and our Arizona Board of Regents defined peer group. There was quite a bit of data processing necessary to recode some of the values to their descriptive values and reformat the data into a tidy format.</a:t>
            </a:r>
          </a:p>
        </p:txBody>
      </p:sp>
      <p:sp>
        <p:nvSpPr>
          <p:cNvPr id="4" name="Slide Number Placeholder 3"/>
          <p:cNvSpPr>
            <a:spLocks noGrp="1"/>
          </p:cNvSpPr>
          <p:nvPr>
            <p:ph type="sldNum" sz="quarter" idx="5"/>
          </p:nvPr>
        </p:nvSpPr>
        <p:spPr/>
        <p:txBody>
          <a:bodyPr/>
          <a:lstStyle/>
          <a:p>
            <a:fld id="{3C20A7C7-CA8D-4C49-BCFB-55E6C5267475}" type="slidenum">
              <a:rPr lang="en-US" smtClean="0"/>
              <a:t>20</a:t>
            </a:fld>
            <a:endParaRPr lang="en-US"/>
          </a:p>
        </p:txBody>
      </p:sp>
    </p:spTree>
    <p:extLst>
      <p:ext uri="{BB962C8B-B14F-4D97-AF65-F5344CB8AC3E}">
        <p14:creationId xmlns:p14="http://schemas.microsoft.com/office/powerpoint/2010/main" val="2316093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will begin by briefly covering some data visualization concepts and best practices. Then we will dive into data visualization in R, getting set up, and making two different types of plots.</a:t>
            </a:r>
          </a:p>
        </p:txBody>
      </p:sp>
      <p:sp>
        <p:nvSpPr>
          <p:cNvPr id="4" name="Slide Number Placeholder 3"/>
          <p:cNvSpPr>
            <a:spLocks noGrp="1"/>
          </p:cNvSpPr>
          <p:nvPr>
            <p:ph type="sldNum" sz="quarter" idx="5"/>
          </p:nvPr>
        </p:nvSpPr>
        <p:spPr/>
        <p:txBody>
          <a:bodyPr/>
          <a:lstStyle/>
          <a:p>
            <a:fld id="{3C20A7C7-CA8D-4C49-BCFB-55E6C5267475}" type="slidenum">
              <a:rPr lang="en-US" smtClean="0"/>
              <a:t>3</a:t>
            </a:fld>
            <a:endParaRPr lang="en-US"/>
          </a:p>
        </p:txBody>
      </p:sp>
    </p:spTree>
    <p:extLst>
      <p:ext uri="{BB962C8B-B14F-4D97-AF65-F5344CB8AC3E}">
        <p14:creationId xmlns:p14="http://schemas.microsoft.com/office/powerpoint/2010/main" val="3914118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learning outcomes of this webinar are that participants will be able to explain how the grammar of graphics works in R, create three different plots in R, add titles and labels to a plot in R, and change the formatting of a plot in R.</a:t>
            </a:r>
          </a:p>
          <a:p>
            <a:endParaRPr lang="en-US" dirty="0"/>
          </a:p>
        </p:txBody>
      </p:sp>
      <p:sp>
        <p:nvSpPr>
          <p:cNvPr id="4" name="Slide Number Placeholder 3"/>
          <p:cNvSpPr>
            <a:spLocks noGrp="1"/>
          </p:cNvSpPr>
          <p:nvPr>
            <p:ph type="sldNum" sz="quarter" idx="5"/>
          </p:nvPr>
        </p:nvSpPr>
        <p:spPr/>
        <p:txBody>
          <a:bodyPr/>
          <a:lstStyle/>
          <a:p>
            <a:fld id="{3C20A7C7-CA8D-4C49-BCFB-55E6C5267475}" type="slidenum">
              <a:rPr lang="en-US" smtClean="0"/>
              <a:t>4</a:t>
            </a:fld>
            <a:endParaRPr lang="en-US"/>
          </a:p>
        </p:txBody>
      </p:sp>
    </p:spTree>
    <p:extLst>
      <p:ext uri="{BB962C8B-B14F-4D97-AF65-F5344CB8AC3E}">
        <p14:creationId xmlns:p14="http://schemas.microsoft.com/office/powerpoint/2010/main" val="2686607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There are many excellent resources on data visualization, including some webinars by AIR. However, I wanted to begin by covering some basic principles of data visualization. First of all, why do we visualize data? Some reasons may be to gain understanding of data, to show patterns, to engage or convince the viewer of something, or to tell a story. But, we need to be careful with patterns because we can easily jump to conclusions and see causality when it is not there. And we need to be careful with storytelling too because we must ensure that we are accurately and truthfully representing the data (plus we have a tendency to attach stories to patterns that we see that may not be accurate). So, to ensure that we are representing data truthfully and accurately, it’s important to explore the data first and then craft the message rather than the other way around.</a:t>
            </a:r>
            <a:endParaRPr lang="en-US" dirty="0"/>
          </a:p>
        </p:txBody>
      </p:sp>
      <p:sp>
        <p:nvSpPr>
          <p:cNvPr id="4" name="Slide Number Placeholder 3"/>
          <p:cNvSpPr>
            <a:spLocks noGrp="1"/>
          </p:cNvSpPr>
          <p:nvPr>
            <p:ph type="sldNum" sz="quarter" idx="5"/>
          </p:nvPr>
        </p:nvSpPr>
        <p:spPr/>
        <p:txBody>
          <a:bodyPr/>
          <a:lstStyle/>
          <a:p>
            <a:fld id="{3C20A7C7-CA8D-4C49-BCFB-55E6C5267475}" type="slidenum">
              <a:rPr lang="en-US" smtClean="0"/>
              <a:t>5</a:t>
            </a:fld>
            <a:endParaRPr lang="en-US"/>
          </a:p>
        </p:txBody>
      </p:sp>
    </p:spTree>
    <p:extLst>
      <p:ext uri="{BB962C8B-B14F-4D97-AF65-F5344CB8AC3E}">
        <p14:creationId xmlns:p14="http://schemas.microsoft.com/office/powerpoint/2010/main" val="23499286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some more motivation for visualizing data. I have 13 datasets of (x, y) coordinate pairs. In this table, I have summarized the data with means, standard deviations, and correlations. From this table, it appears that all 13 datasets are quite similar.</a:t>
            </a:r>
          </a:p>
        </p:txBody>
      </p:sp>
      <p:sp>
        <p:nvSpPr>
          <p:cNvPr id="4" name="Slide Number Placeholder 3"/>
          <p:cNvSpPr>
            <a:spLocks noGrp="1"/>
          </p:cNvSpPr>
          <p:nvPr>
            <p:ph type="sldNum" sz="quarter" idx="5"/>
          </p:nvPr>
        </p:nvSpPr>
        <p:spPr/>
        <p:txBody>
          <a:bodyPr/>
          <a:lstStyle/>
          <a:p>
            <a:fld id="{3C20A7C7-CA8D-4C49-BCFB-55E6C5267475}" type="slidenum">
              <a:rPr lang="en-US" smtClean="0"/>
              <a:t>6</a:t>
            </a:fld>
            <a:endParaRPr lang="en-US"/>
          </a:p>
        </p:txBody>
      </p:sp>
    </p:spTree>
    <p:extLst>
      <p:ext uri="{BB962C8B-B14F-4D97-AF65-F5344CB8AC3E}">
        <p14:creationId xmlns:p14="http://schemas.microsoft.com/office/powerpoint/2010/main" val="3132525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when we visualize those 13 datasets, we can see that they are all widely different from one another. One even makes a dinosaur! These datasets were created by Alberto Cairo to provide motivation to visualize data.</a:t>
            </a:r>
          </a:p>
        </p:txBody>
      </p:sp>
      <p:sp>
        <p:nvSpPr>
          <p:cNvPr id="4" name="Slide Number Placeholder 3"/>
          <p:cNvSpPr>
            <a:spLocks noGrp="1"/>
          </p:cNvSpPr>
          <p:nvPr>
            <p:ph type="sldNum" sz="quarter" idx="5"/>
          </p:nvPr>
        </p:nvSpPr>
        <p:spPr/>
        <p:txBody>
          <a:bodyPr/>
          <a:lstStyle/>
          <a:p>
            <a:fld id="{3C20A7C7-CA8D-4C49-BCFB-55E6C5267475}" type="slidenum">
              <a:rPr lang="en-US" smtClean="0"/>
              <a:t>7</a:t>
            </a:fld>
            <a:endParaRPr lang="en-US"/>
          </a:p>
        </p:txBody>
      </p:sp>
    </p:spTree>
    <p:extLst>
      <p:ext uri="{BB962C8B-B14F-4D97-AF65-F5344CB8AC3E}">
        <p14:creationId xmlns:p14="http://schemas.microsoft.com/office/powerpoint/2010/main" val="1921302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makes an effective data visualization?</a:t>
            </a:r>
          </a:p>
          <a:p>
            <a:r>
              <a:rPr lang="en-US" sz="1200" b="0" i="0" u="none" strike="noStrike" kern="1200" dirty="0">
                <a:solidFill>
                  <a:schemeClr val="tx1"/>
                </a:solidFill>
                <a:effectLst/>
                <a:latin typeface="+mn-lt"/>
                <a:ea typeface="+mn-ea"/>
                <a:cs typeface="+mn-cs"/>
              </a:rPr>
              <a:t>This is not a simple question with a straightforward answer, but broadly speaking, it is important to be honest and truthful and accurately represent the data while keeping in mind the audience, the goal to inform the audience, and the principles around how humans perceive visual elements. This quote comes from Cairo’s book </a:t>
            </a:r>
            <a:r>
              <a:rPr lang="en-US" sz="1200" b="0" i="1" u="none" strike="noStrike" kern="1200" dirty="0">
                <a:solidFill>
                  <a:schemeClr val="tx1"/>
                </a:solidFill>
                <a:effectLst/>
                <a:latin typeface="+mn-lt"/>
                <a:ea typeface="+mn-ea"/>
                <a:cs typeface="+mn-cs"/>
              </a:rPr>
              <a:t>The Truthful Art</a:t>
            </a:r>
            <a:r>
              <a:rPr lang="en-US" sz="1200" b="0" i="0" u="none" strike="noStrike" kern="1200" dirty="0">
                <a:solidFill>
                  <a:schemeClr val="tx1"/>
                </a:solidFill>
                <a:effectLst/>
                <a:latin typeface="+mn-lt"/>
                <a:ea typeface="+mn-ea"/>
                <a:cs typeface="+mn-cs"/>
              </a:rPr>
              <a:t>.</a:t>
            </a:r>
          </a:p>
          <a:p>
            <a:endParaRPr lang="en-US" sz="1200" b="0" i="0" u="none" strike="noStrike" kern="1200" dirty="0">
              <a:solidFill>
                <a:schemeClr val="tx1"/>
              </a:solidFill>
              <a:effectLst/>
              <a:latin typeface="+mn-lt"/>
              <a:ea typeface="+mn-ea"/>
              <a:cs typeface="+mn-cs"/>
            </a:endParaRPr>
          </a:p>
          <a:p>
            <a:r>
              <a:rPr lang="en-US" sz="1200" b="0" i="0" dirty="0">
                <a:solidFill>
                  <a:srgbClr val="808080"/>
                </a:solidFill>
                <a:effectLst/>
              </a:rPr>
              <a:t>Cairo, A. (2016). </a:t>
            </a:r>
            <a:r>
              <a:rPr lang="en-US" sz="1200" b="0" i="1" dirty="0">
                <a:solidFill>
                  <a:srgbClr val="808080"/>
                </a:solidFill>
                <a:effectLst/>
              </a:rPr>
              <a:t>The truthful art: Data, charts, and maps for communication.</a:t>
            </a:r>
            <a:r>
              <a:rPr lang="en-US" sz="1200" b="0" i="0" dirty="0">
                <a:solidFill>
                  <a:srgbClr val="808080"/>
                </a:solidFill>
                <a:effectLst/>
              </a:rPr>
              <a:t> New Riders</a:t>
            </a:r>
            <a:endParaRPr lang="en-US" dirty="0"/>
          </a:p>
        </p:txBody>
      </p:sp>
      <p:sp>
        <p:nvSpPr>
          <p:cNvPr id="4" name="Slide Number Placeholder 3"/>
          <p:cNvSpPr>
            <a:spLocks noGrp="1"/>
          </p:cNvSpPr>
          <p:nvPr>
            <p:ph type="sldNum" sz="quarter" idx="5"/>
          </p:nvPr>
        </p:nvSpPr>
        <p:spPr/>
        <p:txBody>
          <a:bodyPr/>
          <a:lstStyle/>
          <a:p>
            <a:fld id="{3C20A7C7-CA8D-4C49-BCFB-55E6C5267475}" type="slidenum">
              <a:rPr lang="en-US" smtClean="0"/>
              <a:t>8</a:t>
            </a:fld>
            <a:endParaRPr lang="en-US"/>
          </a:p>
        </p:txBody>
      </p:sp>
    </p:spTree>
    <p:extLst>
      <p:ext uri="{BB962C8B-B14F-4D97-AF65-F5344CB8AC3E}">
        <p14:creationId xmlns:p14="http://schemas.microsoft.com/office/powerpoint/2010/main" val="1569506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best practice in data visualization is to keep in mind the </a:t>
            </a:r>
            <a:r>
              <a:rPr lang="en-US" dirty="0" err="1"/>
              <a:t>preattentive</a:t>
            </a:r>
            <a:r>
              <a:rPr lang="en-US" dirty="0"/>
              <a:t> attributes. These attributes are represented in the visual above, which is from Stephen </a:t>
            </a:r>
            <a:r>
              <a:rPr lang="en-US" dirty="0" err="1"/>
              <a:t>Few’s</a:t>
            </a:r>
            <a:r>
              <a:rPr lang="en-US" dirty="0"/>
              <a:t> paper on Visual Perception. </a:t>
            </a:r>
            <a:r>
              <a:rPr lang="en-US" dirty="0" err="1"/>
              <a:t>Preattentive</a:t>
            </a:r>
            <a:r>
              <a:rPr lang="en-US" dirty="0"/>
              <a:t> attributes are interpreted without conscious awareness. The </a:t>
            </a:r>
            <a:r>
              <a:rPr lang="en-US" dirty="0" err="1"/>
              <a:t>preattentive</a:t>
            </a:r>
            <a:r>
              <a:rPr lang="en-US" dirty="0"/>
              <a:t> attributes are ways to encode data that will easily allow the viewer to pick things out or compare them. </a:t>
            </a:r>
          </a:p>
          <a:p>
            <a:endParaRPr lang="en-US" dirty="0"/>
          </a:p>
          <a:p>
            <a:r>
              <a:rPr lang="en-US" dirty="0"/>
              <a:t>Source: https://www.perceptualedge.com/articles/ie/visual_perception.pdf</a:t>
            </a:r>
          </a:p>
        </p:txBody>
      </p:sp>
      <p:sp>
        <p:nvSpPr>
          <p:cNvPr id="4" name="Slide Number Placeholder 3"/>
          <p:cNvSpPr>
            <a:spLocks noGrp="1"/>
          </p:cNvSpPr>
          <p:nvPr>
            <p:ph type="sldNum" sz="quarter" idx="5"/>
          </p:nvPr>
        </p:nvSpPr>
        <p:spPr/>
        <p:txBody>
          <a:bodyPr/>
          <a:lstStyle/>
          <a:p>
            <a:fld id="{3C20A7C7-CA8D-4C49-BCFB-55E6C5267475}" type="slidenum">
              <a:rPr lang="en-US" smtClean="0"/>
              <a:t>9</a:t>
            </a:fld>
            <a:endParaRPr lang="en-US"/>
          </a:p>
        </p:txBody>
      </p:sp>
    </p:spTree>
    <p:extLst>
      <p:ext uri="{BB962C8B-B14F-4D97-AF65-F5344CB8AC3E}">
        <p14:creationId xmlns:p14="http://schemas.microsoft.com/office/powerpoint/2010/main" val="19810895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Gestalt Principles are also important and useful for helping viewers interpret data visualizations. These principles are used in design, but can also be used in data visualization, particularly the principles of proximity, similarity, and continuity. </a:t>
            </a:r>
          </a:p>
          <a:p>
            <a:endParaRPr lang="en-US" dirty="0"/>
          </a:p>
          <a:p>
            <a:r>
              <a:rPr lang="en-US" dirty="0"/>
              <a:t>Source: https://uxcam.com/blog/gestalt-principles/</a:t>
            </a:r>
          </a:p>
        </p:txBody>
      </p:sp>
      <p:sp>
        <p:nvSpPr>
          <p:cNvPr id="4" name="Slide Number Placeholder 3"/>
          <p:cNvSpPr>
            <a:spLocks noGrp="1"/>
          </p:cNvSpPr>
          <p:nvPr>
            <p:ph type="sldNum" sz="quarter" idx="5"/>
          </p:nvPr>
        </p:nvSpPr>
        <p:spPr/>
        <p:txBody>
          <a:bodyPr/>
          <a:lstStyle/>
          <a:p>
            <a:fld id="{3C20A7C7-CA8D-4C49-BCFB-55E6C5267475}" type="slidenum">
              <a:rPr lang="en-US" smtClean="0"/>
              <a:t>10</a:t>
            </a:fld>
            <a:endParaRPr lang="en-US"/>
          </a:p>
        </p:txBody>
      </p:sp>
    </p:spTree>
    <p:extLst>
      <p:ext uri="{BB962C8B-B14F-4D97-AF65-F5344CB8AC3E}">
        <p14:creationId xmlns:p14="http://schemas.microsoft.com/office/powerpoint/2010/main" val="3889020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C2873-41B8-4344-BBCD-3AF680B6E1B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25C46F2-E50A-4A52-9BD0-D6CE0A8836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48D275-F924-48BC-A949-84C5E4D64A38}"/>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57183A1E-5C21-4908-96D0-09D899B4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D5C029-E0E7-4AD4-9250-E4BBDFE993A2}"/>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35712616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A1B51-9658-44C4-A450-A3B55C3E737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CF451E-A9EC-4821-B1D9-B6F4E23B294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83E93B-83C6-4183-B8B9-3A62AB363820}"/>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BF3923F5-DEDC-42C3-BFCA-5DFB4E027E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8975C-482B-4635-977A-AB1A35EEB3E5}"/>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2213496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2EAAB8-6FE7-440F-B802-6C3C99F8597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D2B74D-2C8E-4AD9-9100-3AF02ADF32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47E97A-D934-4ED0-8BA2-ADB4F86305BC}"/>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EC6FC2D2-2794-4C04-B6BF-46E4E3772A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B7F7FB-56F6-4EE5-A718-71556CC05C83}"/>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3854906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423A8-A10F-438D-B66A-154A018457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69B05E-9AAC-45B8-9A6F-799B154397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366E29-3B2B-4866-B093-53BF8782F665}"/>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4CF6603E-8E3B-4566-BF1D-A1207B8117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31FD09-4E9A-407F-A517-4ABD6D356A44}"/>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3456052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5FD78-B838-41D1-87F2-F6B53A4891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02834E-3E62-49EF-BFEA-5E96F81A80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CAF7EA2-AC2A-47ED-9D0F-80DA0C98C255}"/>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F70FEC12-E63F-4966-86BB-8CB35F48F5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062986-6DE2-46D6-A25A-353B91C640F0}"/>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2648758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1734-197B-40B8-965B-662CA9B4B3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9D3A34-6C24-4E27-B1F3-38D2DB59A59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A52631-17ED-435A-BB0A-58A7E73CDA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E5091B-7385-4F9B-A1B2-90B0549D6F38}"/>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6" name="Footer Placeholder 5">
            <a:extLst>
              <a:ext uri="{FF2B5EF4-FFF2-40B4-BE49-F238E27FC236}">
                <a16:creationId xmlns:a16="http://schemas.microsoft.com/office/drawing/2014/main" id="{18367C22-B5C2-488B-800F-1F47DC9779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995878-05E2-40B2-8FB0-BF7839F7116C}"/>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1087229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9B3E8-6F7A-4EF4-BD6A-0A1F9D27385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709D705-92AA-4840-9E82-22198E0FC1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089913-961C-4E3C-B43F-138A3AEBC7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7273E4F-DC6C-451C-BDD5-A3CAF8A996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1748F0-A8EC-4187-B61F-0E2E4F12C0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B307E9-4F41-4CC5-8658-911E0500A5A8}"/>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8" name="Footer Placeholder 7">
            <a:extLst>
              <a:ext uri="{FF2B5EF4-FFF2-40B4-BE49-F238E27FC236}">
                <a16:creationId xmlns:a16="http://schemas.microsoft.com/office/drawing/2014/main" id="{CD46B4DF-8F2F-4EA5-A480-8A0A0C28190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1EED3A2-CDC0-4CD4-88D6-18BB568C2BA5}"/>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3463779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034FF-E251-4BE4-A3E0-1F53CC7B1A4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A7301EF-117A-4A14-A9DA-0E67041D0B02}"/>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4" name="Footer Placeholder 3">
            <a:extLst>
              <a:ext uri="{FF2B5EF4-FFF2-40B4-BE49-F238E27FC236}">
                <a16:creationId xmlns:a16="http://schemas.microsoft.com/office/drawing/2014/main" id="{A65DF44E-470C-4C1D-ABBD-2044D5A69A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FD287B-69C5-4AF9-881B-3EC694155030}"/>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2067242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E34E6F-EA7D-4EA8-8663-E2A133826999}"/>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3" name="Footer Placeholder 2">
            <a:extLst>
              <a:ext uri="{FF2B5EF4-FFF2-40B4-BE49-F238E27FC236}">
                <a16:creationId xmlns:a16="http://schemas.microsoft.com/office/drawing/2014/main" id="{C1A611A6-4644-4AA7-9D60-50AA8CC6EF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03B52E-1DAF-4DC2-98B5-EAFBC25072E8}"/>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58086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34FF7-478E-423D-9C9D-A20F7E771D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01A536-530A-4C25-91A2-83B83AD218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A4966F-F411-41CE-BEE3-6591C00D30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76DA1B-0B68-482A-AC01-69D7667CDE79}"/>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6" name="Footer Placeholder 5">
            <a:extLst>
              <a:ext uri="{FF2B5EF4-FFF2-40B4-BE49-F238E27FC236}">
                <a16:creationId xmlns:a16="http://schemas.microsoft.com/office/drawing/2014/main" id="{5C211D42-4508-412D-A070-E19CE25A6D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477308-1E33-494F-B33F-A778B8A1E402}"/>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3177288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CCC30-BF84-4821-B0E1-84DDF87AAB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7DAE43A-4447-4370-B95F-AB13BCA80D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1625CDD-89FF-4DD3-9F30-C04552DE3E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7CA96A-5AF1-454F-B7B4-CEF616B6036C}"/>
              </a:ext>
            </a:extLst>
          </p:cNvPr>
          <p:cNvSpPr>
            <a:spLocks noGrp="1"/>
          </p:cNvSpPr>
          <p:nvPr>
            <p:ph type="dt" sz="half" idx="10"/>
          </p:nvPr>
        </p:nvSpPr>
        <p:spPr/>
        <p:txBody>
          <a:bodyPr/>
          <a:lstStyle/>
          <a:p>
            <a:fld id="{C9727A96-7105-44AE-B9F0-3BA74D06A54C}" type="datetimeFigureOut">
              <a:rPr lang="en-US" smtClean="0"/>
              <a:t>3/6/2021</a:t>
            </a:fld>
            <a:endParaRPr lang="en-US"/>
          </a:p>
        </p:txBody>
      </p:sp>
      <p:sp>
        <p:nvSpPr>
          <p:cNvPr id="6" name="Footer Placeholder 5">
            <a:extLst>
              <a:ext uri="{FF2B5EF4-FFF2-40B4-BE49-F238E27FC236}">
                <a16:creationId xmlns:a16="http://schemas.microsoft.com/office/drawing/2014/main" id="{AD61B755-CBDA-4DD9-9CFD-14961E671E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EFFD8E-FC69-4DC3-9203-63BED0A53960}"/>
              </a:ext>
            </a:extLst>
          </p:cNvPr>
          <p:cNvSpPr>
            <a:spLocks noGrp="1"/>
          </p:cNvSpPr>
          <p:nvPr>
            <p:ph type="sldNum" sz="quarter" idx="12"/>
          </p:nvPr>
        </p:nvSpPr>
        <p:spPr/>
        <p:txBody>
          <a:bodyPr/>
          <a:lstStyle/>
          <a:p>
            <a:fld id="{90C4A55A-18D4-410A-9B8A-4F15794384AB}" type="slidenum">
              <a:rPr lang="en-US" smtClean="0"/>
              <a:t>‹#›</a:t>
            </a:fld>
            <a:endParaRPr lang="en-US"/>
          </a:p>
        </p:txBody>
      </p:sp>
    </p:spTree>
    <p:extLst>
      <p:ext uri="{BB962C8B-B14F-4D97-AF65-F5344CB8AC3E}">
        <p14:creationId xmlns:p14="http://schemas.microsoft.com/office/powerpoint/2010/main" val="2840309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034EBB-B23B-478B-AC3D-DEDFE4A255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7F9B55E-522C-4657-9569-162996CA02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4949DE-BD03-4444-8654-C5FDD32822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727A96-7105-44AE-B9F0-3BA74D06A54C}" type="datetimeFigureOut">
              <a:rPr lang="en-US" smtClean="0"/>
              <a:t>3/6/2021</a:t>
            </a:fld>
            <a:endParaRPr lang="en-US"/>
          </a:p>
        </p:txBody>
      </p:sp>
      <p:sp>
        <p:nvSpPr>
          <p:cNvPr id="5" name="Footer Placeholder 4">
            <a:extLst>
              <a:ext uri="{FF2B5EF4-FFF2-40B4-BE49-F238E27FC236}">
                <a16:creationId xmlns:a16="http://schemas.microsoft.com/office/drawing/2014/main" id="{D4A7CD47-D3A0-40D0-854E-11389E681B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5DFD0F3-F1BF-4B64-B1FC-E3F6AF1133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C4A55A-18D4-410A-9B8A-4F15794384AB}" type="slidenum">
              <a:rPr lang="en-US" smtClean="0"/>
              <a:t>‹#›</a:t>
            </a:fld>
            <a:endParaRPr lang="en-US"/>
          </a:p>
        </p:txBody>
      </p:sp>
    </p:spTree>
    <p:extLst>
      <p:ext uri="{BB962C8B-B14F-4D97-AF65-F5344CB8AC3E}">
        <p14:creationId xmlns:p14="http://schemas.microsoft.com/office/powerpoint/2010/main" val="27778378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rmarkdown.rstudio.co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hyperlink" Target="https://www.openscapes.org/blog/2020/10/12/tidy-data/" TargetMode="External"/><Relationship Id="rId4" Type="http://schemas.openxmlformats.org/officeDocument/2006/relationships/hyperlink" Target="https://www.openscapes.org/"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hyperlink" Target="https://www.openscapes.org/blog/2020/10/12/tidy-data/" TargetMode="External"/><Relationship Id="rId4" Type="http://schemas.openxmlformats.org/officeDocument/2006/relationships/hyperlink" Target="https://www.openscapes.org/"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hyperlink" Target="https://www.openscapes.org/blog/2020/10/12/tidy-data/" TargetMode="External"/><Relationship Id="rId4" Type="http://schemas.openxmlformats.org/officeDocument/2006/relationships/hyperlink" Target="https://www.openscapes.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r4ds.had.co.nz/data-visualisation.html" TargetMode="External"/><Relationship Id="rId2" Type="http://schemas.openxmlformats.org/officeDocument/2006/relationships/hyperlink" Target="https://ggplot2-book.org/" TargetMode="External"/><Relationship Id="rId1" Type="http://schemas.openxmlformats.org/officeDocument/2006/relationships/slideLayout" Target="../slideLayouts/slideLayout2.xml"/><Relationship Id="rId4" Type="http://schemas.openxmlformats.org/officeDocument/2006/relationships/hyperlink" Target="https://ggplot2.tidyverse.org/reference/"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3" name="Subtitle 2">
            <a:extLst>
              <a:ext uri="{FF2B5EF4-FFF2-40B4-BE49-F238E27FC236}">
                <a16:creationId xmlns:a16="http://schemas.microsoft.com/office/drawing/2014/main" id="{D9CC4032-57B1-4897-A086-AD0F356D05E6}"/>
              </a:ext>
            </a:extLst>
          </p:cNvPr>
          <p:cNvSpPr>
            <a:spLocks noGrp="1"/>
          </p:cNvSpPr>
          <p:nvPr>
            <p:ph type="subTitle" idx="1"/>
          </p:nvPr>
        </p:nvSpPr>
        <p:spPr>
          <a:xfrm>
            <a:off x="4439633" y="4518923"/>
            <a:ext cx="3312734" cy="1141851"/>
          </a:xfrm>
          <a:noFill/>
        </p:spPr>
        <p:txBody>
          <a:bodyPr>
            <a:normAutofit/>
          </a:bodyPr>
          <a:lstStyle/>
          <a:p>
            <a:r>
              <a:rPr lang="en-US" dirty="0">
                <a:solidFill>
                  <a:srgbClr val="080808"/>
                </a:solidFill>
              </a:rPr>
              <a:t>Jenn Schilling</a:t>
            </a:r>
          </a:p>
          <a:p>
            <a:r>
              <a:rPr lang="en-US" dirty="0">
                <a:solidFill>
                  <a:srgbClr val="080808"/>
                </a:solidFill>
              </a:rPr>
              <a:t>April 12, 2021</a:t>
            </a:r>
          </a:p>
        </p:txBody>
      </p:sp>
      <p:sp>
        <p:nvSpPr>
          <p:cNvPr id="2" name="Title 1">
            <a:extLst>
              <a:ext uri="{FF2B5EF4-FFF2-40B4-BE49-F238E27FC236}">
                <a16:creationId xmlns:a16="http://schemas.microsoft.com/office/drawing/2014/main" id="{3220289F-B909-4753-A9B1-4259A9A4B540}"/>
              </a:ext>
            </a:extLst>
          </p:cNvPr>
          <p:cNvSpPr>
            <a:spLocks noGrp="1"/>
          </p:cNvSpPr>
          <p:nvPr>
            <p:ph type="ctrTitle"/>
          </p:nvPr>
        </p:nvSpPr>
        <p:spPr>
          <a:xfrm>
            <a:off x="3204642" y="2353641"/>
            <a:ext cx="5782716" cy="2150719"/>
          </a:xfrm>
          <a:noFill/>
        </p:spPr>
        <p:txBody>
          <a:bodyPr anchor="ctr">
            <a:normAutofit/>
          </a:bodyPr>
          <a:lstStyle/>
          <a:p>
            <a:r>
              <a:rPr lang="en-US" sz="4800" dirty="0">
                <a:solidFill>
                  <a:srgbClr val="080808"/>
                </a:solidFill>
              </a:rPr>
              <a:t>Data Visualization in R</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5495323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55A686-6983-43BA-95E5-22AA474730DF}"/>
              </a:ext>
            </a:extLst>
          </p:cNvPr>
          <p:cNvSpPr>
            <a:spLocks noGrp="1"/>
          </p:cNvSpPr>
          <p:nvPr>
            <p:ph type="title"/>
          </p:nvPr>
        </p:nvSpPr>
        <p:spPr>
          <a:xfrm>
            <a:off x="643467" y="321734"/>
            <a:ext cx="10905066" cy="1135737"/>
          </a:xfrm>
        </p:spPr>
        <p:txBody>
          <a:bodyPr>
            <a:normAutofit/>
          </a:bodyPr>
          <a:lstStyle/>
          <a:p>
            <a:r>
              <a:rPr lang="en-US" sz="3600" dirty="0"/>
              <a:t>Best Practices in Data Visualization</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5" name="Picture 4">
            <a:extLst>
              <a:ext uri="{FF2B5EF4-FFF2-40B4-BE49-F238E27FC236}">
                <a16:creationId xmlns:a16="http://schemas.microsoft.com/office/drawing/2014/main" id="{F630C684-DDEC-40F1-A69C-19CEC9CC762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08295" y="1825625"/>
            <a:ext cx="6175410" cy="4351338"/>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7E794843-7619-4E6D-B107-F6A0990CFC97}"/>
              </a:ext>
            </a:extLst>
          </p:cNvPr>
          <p:cNvSpPr/>
          <p:nvPr/>
        </p:nvSpPr>
        <p:spPr>
          <a:xfrm>
            <a:off x="6096001" y="6596390"/>
            <a:ext cx="6096000" cy="261610"/>
          </a:xfrm>
          <a:prstGeom prst="rect">
            <a:avLst/>
          </a:prstGeom>
        </p:spPr>
        <p:txBody>
          <a:bodyPr wrap="square">
            <a:spAutoFit/>
          </a:bodyPr>
          <a:lstStyle/>
          <a:p>
            <a:pPr algn="r"/>
            <a:r>
              <a:rPr lang="en-US" sz="1100" b="0" i="0" dirty="0">
                <a:solidFill>
                  <a:srgbClr val="8B8B8B"/>
                </a:solidFill>
                <a:effectLst/>
              </a:rPr>
              <a:t>(</a:t>
            </a:r>
            <a:r>
              <a:rPr lang="en-US" sz="1100" b="0" i="0" dirty="0" err="1">
                <a:solidFill>
                  <a:srgbClr val="8B8B8B"/>
                </a:solidFill>
                <a:effectLst/>
              </a:rPr>
              <a:t>Bufe</a:t>
            </a:r>
            <a:r>
              <a:rPr lang="en-US" sz="1100" b="0" i="0" dirty="0">
                <a:solidFill>
                  <a:srgbClr val="8B8B8B"/>
                </a:solidFill>
                <a:effectLst/>
              </a:rPr>
              <a:t>, 2019)</a:t>
            </a:r>
            <a:endParaRPr lang="en-US" sz="1100" dirty="0">
              <a:solidFill>
                <a:srgbClr val="8B8B8B"/>
              </a:solidFill>
            </a:endParaRPr>
          </a:p>
        </p:txBody>
      </p:sp>
    </p:spTree>
    <p:extLst>
      <p:ext uri="{BB962C8B-B14F-4D97-AF65-F5344CB8AC3E}">
        <p14:creationId xmlns:p14="http://schemas.microsoft.com/office/powerpoint/2010/main" val="2647729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9F442DB-A836-4B94-95EC-420396BC9B91}"/>
              </a:ext>
            </a:extLst>
          </p:cNvPr>
          <p:cNvSpPr>
            <a:spLocks noGrp="1"/>
          </p:cNvSpPr>
          <p:nvPr>
            <p:ph type="title"/>
          </p:nvPr>
        </p:nvSpPr>
        <p:spPr>
          <a:xfrm>
            <a:off x="643467" y="321734"/>
            <a:ext cx="10905066" cy="1135737"/>
          </a:xfrm>
        </p:spPr>
        <p:txBody>
          <a:bodyPr>
            <a:normAutofit/>
          </a:bodyPr>
          <a:lstStyle/>
          <a:p>
            <a:r>
              <a:rPr lang="en-US" sz="3600" dirty="0"/>
              <a:t>Best Practices of Data Visualization</a:t>
            </a:r>
          </a:p>
        </p:txBody>
      </p:sp>
      <p:sp>
        <p:nvSpPr>
          <p:cNvPr id="3" name="Content Placeholder 2">
            <a:extLst>
              <a:ext uri="{FF2B5EF4-FFF2-40B4-BE49-F238E27FC236}">
                <a16:creationId xmlns:a16="http://schemas.microsoft.com/office/drawing/2014/main" id="{3DCCB8A7-BDA4-4672-ADA6-2AE030E91ACF}"/>
              </a:ext>
            </a:extLst>
          </p:cNvPr>
          <p:cNvSpPr>
            <a:spLocks noGrp="1"/>
          </p:cNvSpPr>
          <p:nvPr>
            <p:ph idx="1"/>
          </p:nvPr>
        </p:nvSpPr>
        <p:spPr>
          <a:xfrm>
            <a:off x="643467" y="1782981"/>
            <a:ext cx="10905066" cy="4393982"/>
          </a:xfrm>
        </p:spPr>
        <p:txBody>
          <a:bodyPr>
            <a:normAutofit/>
          </a:bodyPr>
          <a:lstStyle/>
          <a:p>
            <a:pPr marL="0" indent="0">
              <a:buNone/>
            </a:pPr>
            <a:r>
              <a:rPr lang="en-US" dirty="0"/>
              <a:t>The Five Qualities of Great Visualizations:</a:t>
            </a:r>
            <a:endParaRPr lang="en-US" sz="2000" b="0" dirty="0">
              <a:effectLst/>
            </a:endParaRPr>
          </a:p>
          <a:p>
            <a:pPr lvl="1" fontAlgn="base"/>
            <a:r>
              <a:rPr lang="en-US" sz="2800" dirty="0"/>
              <a:t>Truthful</a:t>
            </a:r>
          </a:p>
          <a:p>
            <a:pPr lvl="1" fontAlgn="base"/>
            <a:r>
              <a:rPr lang="en-US" sz="2800" dirty="0"/>
              <a:t>Functional</a:t>
            </a:r>
          </a:p>
          <a:p>
            <a:pPr lvl="1" fontAlgn="base"/>
            <a:r>
              <a:rPr lang="en-US" sz="2800" dirty="0"/>
              <a:t>Beautiful</a:t>
            </a:r>
          </a:p>
          <a:p>
            <a:pPr lvl="1" fontAlgn="base"/>
            <a:r>
              <a:rPr lang="en-US" sz="2800" dirty="0"/>
              <a:t>Insightful</a:t>
            </a:r>
          </a:p>
          <a:p>
            <a:pPr lvl="1" fontAlgn="base"/>
            <a:r>
              <a:rPr lang="en-US" sz="2800" dirty="0"/>
              <a:t>Enlightening</a:t>
            </a:r>
          </a:p>
          <a:p>
            <a:pPr marL="0" indent="0">
              <a:buNone/>
            </a:pPr>
            <a:br>
              <a:rPr lang="en-US" sz="2000" dirty="0"/>
            </a:br>
            <a:endParaRPr lang="en-US"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ADA6436-BED8-4A17-9B04-38065FEA8D78}"/>
              </a:ext>
            </a:extLst>
          </p:cNvPr>
          <p:cNvSpPr/>
          <p:nvPr/>
        </p:nvSpPr>
        <p:spPr>
          <a:xfrm>
            <a:off x="6096001" y="6596390"/>
            <a:ext cx="6096000" cy="261610"/>
          </a:xfrm>
          <a:prstGeom prst="rect">
            <a:avLst/>
          </a:prstGeom>
        </p:spPr>
        <p:txBody>
          <a:bodyPr wrap="square">
            <a:spAutoFit/>
          </a:bodyPr>
          <a:lstStyle/>
          <a:p>
            <a:pPr algn="r"/>
            <a:r>
              <a:rPr lang="en-US" sz="1100" dirty="0">
                <a:solidFill>
                  <a:srgbClr val="808080"/>
                </a:solidFill>
              </a:rPr>
              <a:t>(Cairo, 2016, p</a:t>
            </a:r>
            <a:r>
              <a:rPr lang="en-US" sz="1100" b="0" i="0" dirty="0">
                <a:solidFill>
                  <a:srgbClr val="808080"/>
                </a:solidFill>
                <a:effectLst/>
              </a:rPr>
              <a:t>. </a:t>
            </a:r>
            <a:r>
              <a:rPr lang="en-US" sz="1100" dirty="0">
                <a:solidFill>
                  <a:srgbClr val="808080"/>
                </a:solidFill>
              </a:rPr>
              <a:t>45</a:t>
            </a:r>
            <a:r>
              <a:rPr lang="en-US" sz="1100" b="0" i="0" dirty="0">
                <a:solidFill>
                  <a:srgbClr val="808080"/>
                </a:solidFill>
                <a:effectLst/>
              </a:rPr>
              <a:t>)</a:t>
            </a:r>
            <a:endParaRPr lang="en-US" sz="1100" dirty="0"/>
          </a:p>
        </p:txBody>
      </p:sp>
    </p:spTree>
    <p:extLst>
      <p:ext uri="{BB962C8B-B14F-4D97-AF65-F5344CB8AC3E}">
        <p14:creationId xmlns:p14="http://schemas.microsoft.com/office/powerpoint/2010/main" val="4393224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9F442DB-A836-4B94-95EC-420396BC9B91}"/>
              </a:ext>
            </a:extLst>
          </p:cNvPr>
          <p:cNvSpPr>
            <a:spLocks noGrp="1"/>
          </p:cNvSpPr>
          <p:nvPr>
            <p:ph type="title"/>
          </p:nvPr>
        </p:nvSpPr>
        <p:spPr>
          <a:xfrm>
            <a:off x="643467" y="321734"/>
            <a:ext cx="4970877" cy="1135737"/>
          </a:xfrm>
        </p:spPr>
        <p:txBody>
          <a:bodyPr>
            <a:normAutofit/>
          </a:bodyPr>
          <a:lstStyle/>
          <a:p>
            <a:r>
              <a:rPr lang="en-US" sz="3600" dirty="0"/>
              <a:t>Data Visualization in R</a:t>
            </a:r>
          </a:p>
        </p:txBody>
      </p:sp>
      <p:sp>
        <p:nvSpPr>
          <p:cNvPr id="3" name="Content Placeholder 2">
            <a:extLst>
              <a:ext uri="{FF2B5EF4-FFF2-40B4-BE49-F238E27FC236}">
                <a16:creationId xmlns:a16="http://schemas.microsoft.com/office/drawing/2014/main" id="{3DCCB8A7-BDA4-4672-ADA6-2AE030E91ACF}"/>
              </a:ext>
            </a:extLst>
          </p:cNvPr>
          <p:cNvSpPr>
            <a:spLocks noGrp="1"/>
          </p:cNvSpPr>
          <p:nvPr>
            <p:ph idx="1"/>
          </p:nvPr>
        </p:nvSpPr>
        <p:spPr>
          <a:xfrm>
            <a:off x="643468" y="1782981"/>
            <a:ext cx="4970877" cy="4393982"/>
          </a:xfrm>
        </p:spPr>
        <p:txBody>
          <a:bodyPr>
            <a:normAutofit/>
          </a:bodyPr>
          <a:lstStyle/>
          <a:p>
            <a:r>
              <a:rPr lang="en-US" dirty="0"/>
              <a:t>Library: ggplot2</a:t>
            </a:r>
          </a:p>
          <a:p>
            <a:pPr marL="0" indent="0">
              <a:buNone/>
            </a:pPr>
            <a:endParaRPr lang="en-US" dirty="0"/>
          </a:p>
          <a:p>
            <a:r>
              <a:rPr lang="en-US" dirty="0"/>
              <a:t>Robust</a:t>
            </a:r>
          </a:p>
          <a:p>
            <a:r>
              <a:rPr lang="en-US" dirty="0"/>
              <a:t>Iterative</a:t>
            </a:r>
          </a:p>
          <a:p>
            <a:r>
              <a:rPr lang="en-US" dirty="0"/>
              <a:t>Flexible</a:t>
            </a:r>
          </a:p>
          <a:p>
            <a:r>
              <a:rPr lang="en-US" dirty="0"/>
              <a:t>Functional</a:t>
            </a:r>
          </a:p>
          <a:p>
            <a:pPr marL="0" indent="0">
              <a:buNone/>
            </a:pPr>
            <a:endParaRPr lang="en-US" dirty="0"/>
          </a:p>
        </p:txBody>
      </p:sp>
      <p:sp>
        <p:nvSpPr>
          <p:cNvPr id="73" name="Isosceles Triangle 7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290" name="Picture 2" descr="Create Elegant Data Visualisations Using the Grammar of Graphics • ggplot2">
            <a:extLst>
              <a:ext uri="{FF2B5EF4-FFF2-40B4-BE49-F238E27FC236}">
                <a16:creationId xmlns:a16="http://schemas.microsoft.com/office/drawing/2014/main" id="{3425AFFA-714E-41D1-BDBC-953250983E1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58536" y="713127"/>
            <a:ext cx="4689273" cy="5431745"/>
          </a:xfrm>
          <a:prstGeom prst="rect">
            <a:avLst/>
          </a:prstGeom>
          <a:noFill/>
          <a:extLst>
            <a:ext uri="{909E8E84-426E-40DD-AFC4-6F175D3DCCD1}">
              <a14:hiddenFill xmlns:a14="http://schemas.microsoft.com/office/drawing/2010/main">
                <a:solidFill>
                  <a:srgbClr val="FFFFFF"/>
                </a:solidFill>
              </a14:hiddenFill>
            </a:ext>
          </a:extLst>
        </p:spPr>
      </p:pic>
      <p:grpSp>
        <p:nvGrpSpPr>
          <p:cNvPr id="77" name="Group 76">
            <a:extLst>
              <a:ext uri="{FF2B5EF4-FFF2-40B4-BE49-F238E27FC236}">
                <a16:creationId xmlns:a16="http://schemas.microsoft.com/office/drawing/2014/main" id="{15CBE6EC-46EF-45D9-8E16-DCDC5917CA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94720" y="0"/>
            <a:ext cx="1097280" cy="1097280"/>
            <a:chOff x="11094720" y="0"/>
            <a:chExt cx="1097280" cy="1097280"/>
          </a:xfrm>
        </p:grpSpPr>
        <p:sp>
          <p:nvSpPr>
            <p:cNvPr id="78" name="Isosceles Triangle 77">
              <a:extLst>
                <a:ext uri="{FF2B5EF4-FFF2-40B4-BE49-F238E27FC236}">
                  <a16:creationId xmlns:a16="http://schemas.microsoft.com/office/drawing/2014/main" id="{DEEDCD65-9740-4F34-BDF1-9C068E0532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1094720" y="0"/>
              <a:ext cx="1097280" cy="1097280"/>
            </a:xfrm>
            <a:prstGeom prst="triangle">
              <a:avLst>
                <a:gd name="adj" fmla="val 10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78">
              <a:extLst>
                <a:ext uri="{FF2B5EF4-FFF2-40B4-BE49-F238E27FC236}">
                  <a16:creationId xmlns:a16="http://schemas.microsoft.com/office/drawing/2014/main" id="{4B3DA7FD-5CC0-46D1-9DFB-5BAF6BE24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189552" y="127618"/>
              <a:ext cx="457894" cy="457894"/>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81317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DA1388A-4824-4A29-ADD9-8CFCC321EE86}"/>
              </a:ext>
            </a:extLst>
          </p:cNvPr>
          <p:cNvSpPr>
            <a:spLocks noGrp="1"/>
          </p:cNvSpPr>
          <p:nvPr>
            <p:ph type="title"/>
          </p:nvPr>
        </p:nvSpPr>
        <p:spPr>
          <a:xfrm>
            <a:off x="643467" y="321734"/>
            <a:ext cx="10905066" cy="1135737"/>
          </a:xfrm>
        </p:spPr>
        <p:txBody>
          <a:bodyPr>
            <a:normAutofit/>
          </a:bodyPr>
          <a:lstStyle/>
          <a:p>
            <a:r>
              <a:rPr lang="en-US" sz="3600" dirty="0"/>
              <a:t>The Grammar of Graphics</a:t>
            </a:r>
          </a:p>
        </p:txBody>
      </p:sp>
      <p:sp>
        <p:nvSpPr>
          <p:cNvPr id="3" name="Content Placeholder 2">
            <a:extLst>
              <a:ext uri="{FF2B5EF4-FFF2-40B4-BE49-F238E27FC236}">
                <a16:creationId xmlns:a16="http://schemas.microsoft.com/office/drawing/2014/main" id="{9CD29E42-4D8E-43A2-BF12-9FC55D34DB03}"/>
              </a:ext>
            </a:extLst>
          </p:cNvPr>
          <p:cNvSpPr>
            <a:spLocks noGrp="1"/>
          </p:cNvSpPr>
          <p:nvPr>
            <p:ph idx="1"/>
          </p:nvPr>
        </p:nvSpPr>
        <p:spPr>
          <a:xfrm>
            <a:off x="643467" y="1782981"/>
            <a:ext cx="10905066" cy="4393982"/>
          </a:xfrm>
        </p:spPr>
        <p:txBody>
          <a:bodyPr>
            <a:normAutofit/>
          </a:bodyPr>
          <a:lstStyle/>
          <a:p>
            <a:r>
              <a:rPr lang="en-US"/>
              <a:t>The basis of ggplot2</a:t>
            </a:r>
          </a:p>
          <a:p>
            <a:r>
              <a:rPr lang="en-US"/>
              <a:t>Build plots in layers:</a:t>
            </a:r>
          </a:p>
          <a:p>
            <a:pPr lvl="1"/>
            <a:r>
              <a:rPr lang="en-US"/>
              <a:t>Data to be visualized</a:t>
            </a:r>
          </a:p>
          <a:p>
            <a:pPr lvl="1"/>
            <a:r>
              <a:rPr lang="en-US">
                <a:highlight>
                  <a:srgbClr val="FFFF00"/>
                </a:highlight>
              </a:rPr>
              <a:t>Aes</a:t>
            </a:r>
            <a:r>
              <a:rPr lang="en-US"/>
              <a:t>thetic mappings</a:t>
            </a:r>
          </a:p>
          <a:p>
            <a:pPr lvl="1"/>
            <a:r>
              <a:rPr lang="en-US">
                <a:highlight>
                  <a:srgbClr val="FFFF00"/>
                </a:highlight>
              </a:rPr>
              <a:t>Geom</a:t>
            </a:r>
            <a:r>
              <a:rPr lang="en-US"/>
              <a:t>etric objects </a:t>
            </a:r>
          </a:p>
          <a:p>
            <a:pPr lvl="1"/>
            <a:r>
              <a:rPr lang="en-US">
                <a:highlight>
                  <a:srgbClr val="FFFF00"/>
                </a:highlight>
              </a:rPr>
              <a:t>Stat</a:t>
            </a:r>
            <a:r>
              <a:rPr lang="en-US"/>
              <a:t>istical transformations</a:t>
            </a:r>
          </a:p>
          <a:p>
            <a:pPr lvl="1"/>
            <a:r>
              <a:rPr lang="en-US">
                <a:highlight>
                  <a:srgbClr val="FFFF00"/>
                </a:highlight>
              </a:rPr>
              <a:t>Coord</a:t>
            </a:r>
            <a:r>
              <a:rPr lang="en-US"/>
              <a:t>inates</a:t>
            </a:r>
          </a:p>
          <a:p>
            <a:pPr lvl="1"/>
            <a:r>
              <a:rPr lang="en-US">
                <a:highlight>
                  <a:srgbClr val="FFFF00"/>
                </a:highlight>
              </a:rPr>
              <a:t>Scale</a:t>
            </a:r>
            <a:r>
              <a:rPr lang="en-US"/>
              <a:t>s </a:t>
            </a:r>
          </a:p>
          <a:p>
            <a:pPr lvl="1"/>
            <a:r>
              <a:rPr lang="en-US">
                <a:highlight>
                  <a:srgbClr val="FFFF00"/>
                </a:highlight>
              </a:rPr>
              <a:t>Facet</a:t>
            </a:r>
            <a:r>
              <a:rPr lang="en-US"/>
              <a:t>s</a:t>
            </a:r>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CB42C0D2-F25A-4263-BB6F-6CB8AB7BEDDE}"/>
              </a:ext>
            </a:extLst>
          </p:cNvPr>
          <p:cNvSpPr/>
          <p:nvPr/>
        </p:nvSpPr>
        <p:spPr>
          <a:xfrm>
            <a:off x="6096001" y="6596390"/>
            <a:ext cx="6096000" cy="261610"/>
          </a:xfrm>
          <a:prstGeom prst="rect">
            <a:avLst/>
          </a:prstGeom>
        </p:spPr>
        <p:txBody>
          <a:bodyPr wrap="square">
            <a:spAutoFit/>
          </a:bodyPr>
          <a:lstStyle/>
          <a:p>
            <a:pPr algn="r"/>
            <a:r>
              <a:rPr lang="en-US" sz="1100" dirty="0">
                <a:solidFill>
                  <a:srgbClr val="808080"/>
                </a:solidFill>
              </a:rPr>
              <a:t>(Wickham, 2010, p</a:t>
            </a:r>
            <a:r>
              <a:rPr lang="en-US" sz="1100" b="0" i="0" dirty="0">
                <a:solidFill>
                  <a:srgbClr val="808080"/>
                </a:solidFill>
                <a:effectLst/>
              </a:rPr>
              <a:t>. 8; Healy, 2019, p. 56)</a:t>
            </a:r>
            <a:endParaRPr lang="en-US" sz="1100" dirty="0"/>
          </a:p>
        </p:txBody>
      </p:sp>
      <p:pic>
        <p:nvPicPr>
          <p:cNvPr id="5" name="Picture 4">
            <a:extLst>
              <a:ext uri="{FF2B5EF4-FFF2-40B4-BE49-F238E27FC236}">
                <a16:creationId xmlns:a16="http://schemas.microsoft.com/office/drawing/2014/main" id="{F25EC735-27F2-4EBE-86E3-83EAEDD44107}"/>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6406" y="2931069"/>
            <a:ext cx="6632127" cy="2097806"/>
          </a:xfrm>
          <a:prstGeom prst="rect">
            <a:avLst/>
          </a:prstGeom>
        </p:spPr>
      </p:pic>
    </p:spTree>
    <p:extLst>
      <p:ext uri="{BB962C8B-B14F-4D97-AF65-F5344CB8AC3E}">
        <p14:creationId xmlns:p14="http://schemas.microsoft.com/office/powerpoint/2010/main" val="3537749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2" name="Picture 2">
            <a:extLst>
              <a:ext uri="{FF2B5EF4-FFF2-40B4-BE49-F238E27FC236}">
                <a16:creationId xmlns:a16="http://schemas.microsoft.com/office/drawing/2014/main" id="{A31CAEA1-403F-4850-8B5F-5EFA872103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9663" y="0"/>
            <a:ext cx="7431087" cy="68580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DD1B72E4-6E0E-489F-B158-CC23DD17A3AC}"/>
              </a:ext>
            </a:extLst>
          </p:cNvPr>
          <p:cNvSpPr/>
          <p:nvPr/>
        </p:nvSpPr>
        <p:spPr>
          <a:xfrm>
            <a:off x="0" y="6610231"/>
            <a:ext cx="8322802" cy="261610"/>
          </a:xfrm>
          <a:prstGeom prst="rect">
            <a:avLst/>
          </a:prstGeom>
        </p:spPr>
        <p:txBody>
          <a:bodyPr wrap="square">
            <a:spAutoFit/>
          </a:bodyPr>
          <a:lstStyle/>
          <a:p>
            <a:r>
              <a:rPr lang="en-US" sz="1100" dirty="0">
                <a:solidFill>
                  <a:srgbClr val="8B8B8B"/>
                </a:solidFill>
              </a:rPr>
              <a:t>Artwork by @allison_horst</a:t>
            </a:r>
          </a:p>
        </p:txBody>
      </p:sp>
    </p:spTree>
    <p:extLst>
      <p:ext uri="{BB962C8B-B14F-4D97-AF65-F5344CB8AC3E}">
        <p14:creationId xmlns:p14="http://schemas.microsoft.com/office/powerpoint/2010/main" val="3516661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a:extLst>
              <a:ext uri="{FF2B5EF4-FFF2-40B4-BE49-F238E27FC236}">
                <a16:creationId xmlns:a16="http://schemas.microsoft.com/office/drawing/2014/main" id="{5151164C-D67F-484D-81D2-39300454A0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1463" y="0"/>
            <a:ext cx="9109075" cy="6858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8577AD7E-469F-49F1-9409-E8960B6040D9}"/>
              </a:ext>
            </a:extLst>
          </p:cNvPr>
          <p:cNvSpPr/>
          <p:nvPr/>
        </p:nvSpPr>
        <p:spPr>
          <a:xfrm>
            <a:off x="0" y="6610231"/>
            <a:ext cx="8322802" cy="261610"/>
          </a:xfrm>
          <a:prstGeom prst="rect">
            <a:avLst/>
          </a:prstGeom>
        </p:spPr>
        <p:txBody>
          <a:bodyPr wrap="square">
            <a:spAutoFit/>
          </a:bodyPr>
          <a:lstStyle/>
          <a:p>
            <a:r>
              <a:rPr lang="en-US" sz="1100" dirty="0">
                <a:solidFill>
                  <a:srgbClr val="8B8B8B"/>
                </a:solidFill>
              </a:rPr>
              <a:t>Artwork by @allison_horst</a:t>
            </a:r>
          </a:p>
        </p:txBody>
      </p:sp>
    </p:spTree>
    <p:extLst>
      <p:ext uri="{BB962C8B-B14F-4D97-AF65-F5344CB8AC3E}">
        <p14:creationId xmlns:p14="http://schemas.microsoft.com/office/powerpoint/2010/main" val="562108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CFA8286-B7CA-4F35-89FA-F6178820F7C2}"/>
              </a:ext>
            </a:extLst>
          </p:cNvPr>
          <p:cNvSpPr>
            <a:spLocks noGrp="1"/>
          </p:cNvSpPr>
          <p:nvPr>
            <p:ph type="title"/>
          </p:nvPr>
        </p:nvSpPr>
        <p:spPr>
          <a:xfrm>
            <a:off x="643467" y="321734"/>
            <a:ext cx="10905066" cy="1135737"/>
          </a:xfrm>
        </p:spPr>
        <p:txBody>
          <a:bodyPr>
            <a:normAutofit/>
          </a:bodyPr>
          <a:lstStyle/>
          <a:p>
            <a:r>
              <a:rPr lang="en-US" sz="3600" dirty="0"/>
              <a:t>R Setup</a:t>
            </a:r>
          </a:p>
        </p:txBody>
      </p:sp>
      <p:sp>
        <p:nvSpPr>
          <p:cNvPr id="3" name="Content Placeholder 2">
            <a:extLst>
              <a:ext uri="{FF2B5EF4-FFF2-40B4-BE49-F238E27FC236}">
                <a16:creationId xmlns:a16="http://schemas.microsoft.com/office/drawing/2014/main" id="{D594763D-F8F1-4390-8C8F-6443B90B59F6}"/>
              </a:ext>
            </a:extLst>
          </p:cNvPr>
          <p:cNvSpPr>
            <a:spLocks noGrp="1"/>
          </p:cNvSpPr>
          <p:nvPr>
            <p:ph idx="1"/>
          </p:nvPr>
        </p:nvSpPr>
        <p:spPr>
          <a:xfrm>
            <a:off x="643467" y="1782981"/>
            <a:ext cx="10905066" cy="4393982"/>
          </a:xfrm>
        </p:spPr>
        <p:txBody>
          <a:bodyPr>
            <a:normAutofit/>
          </a:bodyPr>
          <a:lstStyle/>
          <a:p>
            <a:r>
              <a:rPr lang="en-US" sz="2000" dirty="0">
                <a:hlinkClick r:id="rId3"/>
              </a:rPr>
              <a:t>R Markdown</a:t>
            </a:r>
            <a:endParaRPr lang="en-US" sz="2000" dirty="0"/>
          </a:p>
          <a:p>
            <a:r>
              <a:rPr lang="en-US" sz="2000" dirty="0" err="1"/>
              <a:t>tidyverse</a:t>
            </a:r>
            <a:r>
              <a:rPr lang="en-US" sz="2000" dirty="0"/>
              <a:t> package</a:t>
            </a:r>
          </a:p>
          <a:p>
            <a:r>
              <a:rPr lang="en-US" sz="2000" dirty="0"/>
              <a:t>Tidy data </a:t>
            </a:r>
          </a:p>
          <a:p>
            <a:endParaRPr lang="en-US"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7235841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a:extLst>
              <a:ext uri="{FF2B5EF4-FFF2-40B4-BE49-F238E27FC236}">
                <a16:creationId xmlns:a16="http://schemas.microsoft.com/office/drawing/2014/main" id="{C186A01D-08FB-4F8C-AF97-9DD16D3655A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143942" y="643467"/>
            <a:ext cx="9904115" cy="557106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4A50008-FECC-4FDA-94B7-D1B3FA56D450}"/>
              </a:ext>
            </a:extLst>
          </p:cNvPr>
          <p:cNvSpPr/>
          <p:nvPr/>
        </p:nvSpPr>
        <p:spPr>
          <a:xfrm>
            <a:off x="0" y="6610231"/>
            <a:ext cx="8322802" cy="261610"/>
          </a:xfrm>
          <a:prstGeom prst="rect">
            <a:avLst/>
          </a:prstGeom>
        </p:spPr>
        <p:txBody>
          <a:bodyPr wrap="square">
            <a:spAutoFit/>
          </a:bodyPr>
          <a:lstStyle/>
          <a:p>
            <a:r>
              <a:rPr lang="en-US" sz="1100" dirty="0">
                <a:solidFill>
                  <a:srgbClr val="8B8B8B"/>
                </a:solidFill>
              </a:rPr>
              <a:t>Illustrations from the </a:t>
            </a:r>
            <a:r>
              <a:rPr lang="en-US" sz="1100" dirty="0" err="1">
                <a:solidFill>
                  <a:srgbClr val="8B8B8B"/>
                </a:solidFill>
                <a:hlinkClick r:id="rId4">
                  <a:extLst>
                    <a:ext uri="{A12FA001-AC4F-418D-AE19-62706E023703}">
                      <ahyp:hlinkClr xmlns:ahyp="http://schemas.microsoft.com/office/drawing/2018/hyperlinkcolor" val="tx"/>
                    </a:ext>
                  </a:extLst>
                </a:hlinkClick>
              </a:rPr>
              <a:t>Openscapes</a:t>
            </a:r>
            <a:r>
              <a:rPr lang="en-US" sz="1100" dirty="0">
                <a:solidFill>
                  <a:srgbClr val="8B8B8B"/>
                </a:solidFill>
              </a:rPr>
              <a:t> blog </a:t>
            </a:r>
            <a:r>
              <a:rPr lang="en-US" sz="1100" i="1" dirty="0">
                <a:solidFill>
                  <a:srgbClr val="8B8B8B"/>
                </a:solidFill>
                <a:hlinkClick r:id="rId5">
                  <a:extLst>
                    <a:ext uri="{A12FA001-AC4F-418D-AE19-62706E023703}">
                      <ahyp:hlinkClr xmlns:ahyp="http://schemas.microsoft.com/office/drawing/2018/hyperlinkcolor" val="tx"/>
                    </a:ext>
                  </a:extLst>
                </a:hlinkClick>
              </a:rPr>
              <a:t>Tidy Data for reproducibility, efficiency, and collaboration</a:t>
            </a:r>
            <a:r>
              <a:rPr lang="en-US" sz="1100" dirty="0">
                <a:solidFill>
                  <a:srgbClr val="8B8B8B"/>
                </a:solidFill>
              </a:rPr>
              <a:t> by Julia Lowndes and Allison Horst</a:t>
            </a:r>
          </a:p>
        </p:txBody>
      </p:sp>
    </p:spTree>
    <p:extLst>
      <p:ext uri="{BB962C8B-B14F-4D97-AF65-F5344CB8AC3E}">
        <p14:creationId xmlns:p14="http://schemas.microsoft.com/office/powerpoint/2010/main" val="36852085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a:extLst>
              <a:ext uri="{FF2B5EF4-FFF2-40B4-BE49-F238E27FC236}">
                <a16:creationId xmlns:a16="http://schemas.microsoft.com/office/drawing/2014/main" id="{DF756A7C-16F0-408A-9725-0FD4D85174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6048" y="644652"/>
            <a:ext cx="9899904" cy="556869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F69CA261-40C3-4177-889C-062D85EF4E65}"/>
              </a:ext>
            </a:extLst>
          </p:cNvPr>
          <p:cNvSpPr/>
          <p:nvPr/>
        </p:nvSpPr>
        <p:spPr>
          <a:xfrm>
            <a:off x="0" y="6610231"/>
            <a:ext cx="8322802" cy="261610"/>
          </a:xfrm>
          <a:prstGeom prst="rect">
            <a:avLst/>
          </a:prstGeom>
        </p:spPr>
        <p:txBody>
          <a:bodyPr wrap="square">
            <a:spAutoFit/>
          </a:bodyPr>
          <a:lstStyle/>
          <a:p>
            <a:r>
              <a:rPr lang="en-US" sz="1100" dirty="0">
                <a:solidFill>
                  <a:srgbClr val="8B8B8B"/>
                </a:solidFill>
              </a:rPr>
              <a:t>Illustrations from the </a:t>
            </a:r>
            <a:r>
              <a:rPr lang="en-US" sz="1100" dirty="0" err="1">
                <a:solidFill>
                  <a:srgbClr val="8B8B8B"/>
                </a:solidFill>
                <a:hlinkClick r:id="rId4">
                  <a:extLst>
                    <a:ext uri="{A12FA001-AC4F-418D-AE19-62706E023703}">
                      <ahyp:hlinkClr xmlns:ahyp="http://schemas.microsoft.com/office/drawing/2018/hyperlinkcolor" val="tx"/>
                    </a:ext>
                  </a:extLst>
                </a:hlinkClick>
              </a:rPr>
              <a:t>Openscapes</a:t>
            </a:r>
            <a:r>
              <a:rPr lang="en-US" sz="1100" dirty="0">
                <a:solidFill>
                  <a:srgbClr val="8B8B8B"/>
                </a:solidFill>
              </a:rPr>
              <a:t> blog </a:t>
            </a:r>
            <a:r>
              <a:rPr lang="en-US" sz="1100" i="1" dirty="0">
                <a:solidFill>
                  <a:srgbClr val="8B8B8B"/>
                </a:solidFill>
                <a:hlinkClick r:id="rId5">
                  <a:extLst>
                    <a:ext uri="{A12FA001-AC4F-418D-AE19-62706E023703}">
                      <ahyp:hlinkClr xmlns:ahyp="http://schemas.microsoft.com/office/drawing/2018/hyperlinkcolor" val="tx"/>
                    </a:ext>
                  </a:extLst>
                </a:hlinkClick>
              </a:rPr>
              <a:t>Tidy Data for reproducibility, efficiency, and collaboration</a:t>
            </a:r>
            <a:r>
              <a:rPr lang="en-US" sz="1100" dirty="0">
                <a:solidFill>
                  <a:srgbClr val="8B8B8B"/>
                </a:solidFill>
              </a:rPr>
              <a:t> by Julia Lowndes and Allison Horst</a:t>
            </a:r>
          </a:p>
        </p:txBody>
      </p:sp>
    </p:spTree>
    <p:extLst>
      <p:ext uri="{BB962C8B-B14F-4D97-AF65-F5344CB8AC3E}">
        <p14:creationId xmlns:p14="http://schemas.microsoft.com/office/powerpoint/2010/main" val="33399259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Isosceles Triangle 8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Isosceles Triangle 8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a:extLst>
              <a:ext uri="{FF2B5EF4-FFF2-40B4-BE49-F238E27FC236}">
                <a16:creationId xmlns:a16="http://schemas.microsoft.com/office/drawing/2014/main" id="{89143425-940A-44BB-A310-CC903BC24B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2120" y="644652"/>
            <a:ext cx="9987759" cy="556869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BC275FD2-371D-4B2F-85DC-1C9874F7BB0F}"/>
              </a:ext>
            </a:extLst>
          </p:cNvPr>
          <p:cNvSpPr/>
          <p:nvPr/>
        </p:nvSpPr>
        <p:spPr>
          <a:xfrm>
            <a:off x="0" y="6610231"/>
            <a:ext cx="8322802" cy="261610"/>
          </a:xfrm>
          <a:prstGeom prst="rect">
            <a:avLst/>
          </a:prstGeom>
        </p:spPr>
        <p:txBody>
          <a:bodyPr wrap="square">
            <a:spAutoFit/>
          </a:bodyPr>
          <a:lstStyle/>
          <a:p>
            <a:r>
              <a:rPr lang="en-US" sz="1100" dirty="0">
                <a:solidFill>
                  <a:srgbClr val="8B8B8B"/>
                </a:solidFill>
              </a:rPr>
              <a:t>Illustrations from the </a:t>
            </a:r>
            <a:r>
              <a:rPr lang="en-US" sz="1100" dirty="0" err="1">
                <a:solidFill>
                  <a:srgbClr val="8B8B8B"/>
                </a:solidFill>
                <a:hlinkClick r:id="rId4">
                  <a:extLst>
                    <a:ext uri="{A12FA001-AC4F-418D-AE19-62706E023703}">
                      <ahyp:hlinkClr xmlns:ahyp="http://schemas.microsoft.com/office/drawing/2018/hyperlinkcolor" val="tx"/>
                    </a:ext>
                  </a:extLst>
                </a:hlinkClick>
              </a:rPr>
              <a:t>Openscapes</a:t>
            </a:r>
            <a:r>
              <a:rPr lang="en-US" sz="1100" dirty="0">
                <a:solidFill>
                  <a:srgbClr val="8B8B8B"/>
                </a:solidFill>
              </a:rPr>
              <a:t> blog </a:t>
            </a:r>
            <a:r>
              <a:rPr lang="en-US" sz="1100" i="1" dirty="0">
                <a:solidFill>
                  <a:srgbClr val="8B8B8B"/>
                </a:solidFill>
                <a:hlinkClick r:id="rId5">
                  <a:extLst>
                    <a:ext uri="{A12FA001-AC4F-418D-AE19-62706E023703}">
                      <ahyp:hlinkClr xmlns:ahyp="http://schemas.microsoft.com/office/drawing/2018/hyperlinkcolor" val="tx"/>
                    </a:ext>
                  </a:extLst>
                </a:hlinkClick>
              </a:rPr>
              <a:t>Tidy Data for reproducibility, efficiency, and collaboration</a:t>
            </a:r>
            <a:r>
              <a:rPr lang="en-US" sz="1100" dirty="0">
                <a:solidFill>
                  <a:srgbClr val="8B8B8B"/>
                </a:solidFill>
              </a:rPr>
              <a:t> by Julia Lowndes and Allison Horst</a:t>
            </a:r>
          </a:p>
        </p:txBody>
      </p:sp>
    </p:spTree>
    <p:extLst>
      <p:ext uri="{BB962C8B-B14F-4D97-AF65-F5344CB8AC3E}">
        <p14:creationId xmlns:p14="http://schemas.microsoft.com/office/powerpoint/2010/main" val="3120883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E1AFD-598D-4189-9E4F-06066EAED01F}"/>
              </a:ext>
            </a:extLst>
          </p:cNvPr>
          <p:cNvSpPr>
            <a:spLocks noGrp="1"/>
          </p:cNvSpPr>
          <p:nvPr>
            <p:ph type="title"/>
          </p:nvPr>
        </p:nvSpPr>
        <p:spPr>
          <a:xfrm>
            <a:off x="643467" y="321734"/>
            <a:ext cx="10905066" cy="1135737"/>
          </a:xfrm>
        </p:spPr>
        <p:txBody>
          <a:bodyPr>
            <a:normAutofit/>
          </a:bodyPr>
          <a:lstStyle/>
          <a:p>
            <a:r>
              <a:rPr lang="en-US" sz="3600" dirty="0"/>
              <a:t>Hello!</a:t>
            </a:r>
          </a:p>
        </p:txBody>
      </p:sp>
      <p:sp>
        <p:nvSpPr>
          <p:cNvPr id="3" name="Content Placeholder 2">
            <a:extLst>
              <a:ext uri="{FF2B5EF4-FFF2-40B4-BE49-F238E27FC236}">
                <a16:creationId xmlns:a16="http://schemas.microsoft.com/office/drawing/2014/main" id="{908907C5-255A-4920-A3C4-C80C128AD0BE}"/>
              </a:ext>
            </a:extLst>
          </p:cNvPr>
          <p:cNvSpPr>
            <a:spLocks noGrp="1"/>
          </p:cNvSpPr>
          <p:nvPr>
            <p:ph idx="1"/>
          </p:nvPr>
        </p:nvSpPr>
        <p:spPr>
          <a:xfrm>
            <a:off x="643468" y="1782981"/>
            <a:ext cx="6842935" cy="4393982"/>
          </a:xfrm>
        </p:spPr>
        <p:txBody>
          <a:bodyPr>
            <a:normAutofit/>
          </a:bodyPr>
          <a:lstStyle/>
          <a:p>
            <a:r>
              <a:rPr lang="en-US" sz="2400" dirty="0"/>
              <a:t>Jenn Schilling</a:t>
            </a:r>
          </a:p>
          <a:p>
            <a:r>
              <a:rPr lang="en-US" sz="2400" dirty="0"/>
              <a:t>Senior Data Analyst, University Analytics &amp; Institutional Research, University of Arizona</a:t>
            </a:r>
          </a:p>
          <a:p>
            <a:r>
              <a:rPr lang="en-US" sz="2400" dirty="0"/>
              <a:t>Adjunct Faculty, System Design Thinking, College for Creative Studies</a:t>
            </a:r>
          </a:p>
          <a:p>
            <a:endParaRPr lang="en-US" sz="2400" dirty="0"/>
          </a:p>
        </p:txBody>
      </p:sp>
      <p:sp>
        <p:nvSpPr>
          <p:cNvPr id="73" name="Rectangle 72">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Isosceles Triangle 7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Isosceles Triangle 7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4495077C-E261-40E4-8746-C33486B1368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25" r="7629" b="4"/>
          <a:stretch/>
        </p:blipFill>
        <p:spPr bwMode="auto">
          <a:xfrm>
            <a:off x="7484023" y="1623862"/>
            <a:ext cx="4347635" cy="4347635"/>
          </a:xfrm>
          <a:custGeom>
            <a:avLst/>
            <a:gdLst/>
            <a:ahLst/>
            <a:cxnLst/>
            <a:rect l="l" t="t" r="r" b="b"/>
            <a:pathLst>
              <a:path w="4291285" h="4291285">
                <a:moveTo>
                  <a:pt x="2145643" y="0"/>
                </a:moveTo>
                <a:lnTo>
                  <a:pt x="4291285" y="2145643"/>
                </a:lnTo>
                <a:lnTo>
                  <a:pt x="2145643" y="4291285"/>
                </a:lnTo>
                <a:lnTo>
                  <a:pt x="0" y="21456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2971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Data</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r>
              <a:rPr lang="en-US" dirty="0"/>
              <a:t>IPEDS</a:t>
            </a:r>
          </a:p>
          <a:p>
            <a:pPr lvl="1"/>
            <a:r>
              <a:rPr lang="en-US" dirty="0"/>
              <a:t>Directory</a:t>
            </a:r>
          </a:p>
          <a:p>
            <a:pPr lvl="1"/>
            <a:r>
              <a:rPr lang="en-US" dirty="0"/>
              <a:t>Completions</a:t>
            </a:r>
          </a:p>
          <a:p>
            <a:pPr lvl="1"/>
            <a:r>
              <a:rPr lang="en-US" dirty="0"/>
              <a:t>Enrollment</a:t>
            </a:r>
          </a:p>
          <a:p>
            <a:pPr lvl="1"/>
            <a:r>
              <a:rPr lang="en-US" dirty="0"/>
              <a:t>Admissions</a:t>
            </a:r>
          </a:p>
          <a:p>
            <a:pPr lvl="1"/>
            <a:r>
              <a:rPr lang="en-US" dirty="0"/>
              <a:t>2017-2019</a:t>
            </a:r>
          </a:p>
          <a:p>
            <a:pPr lvl="1"/>
            <a:r>
              <a:rPr lang="en-US" dirty="0"/>
              <a:t>16 Institutions </a:t>
            </a:r>
          </a:p>
          <a:p>
            <a:pPr lvl="1"/>
            <a:r>
              <a:rPr lang="en-US" dirty="0"/>
              <a:t>Reformatted to be tidy</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011425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Plotting in R</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200797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Scatterplots</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5233812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Line Graphs</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1471217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DA1388A-4824-4A29-ADD9-8CFCC321EE86}"/>
              </a:ext>
            </a:extLst>
          </p:cNvPr>
          <p:cNvSpPr>
            <a:spLocks noGrp="1"/>
          </p:cNvSpPr>
          <p:nvPr>
            <p:ph type="title"/>
          </p:nvPr>
        </p:nvSpPr>
        <p:spPr>
          <a:xfrm>
            <a:off x="643467" y="321734"/>
            <a:ext cx="10905066" cy="1135737"/>
          </a:xfrm>
        </p:spPr>
        <p:txBody>
          <a:bodyPr>
            <a:normAutofit/>
          </a:bodyPr>
          <a:lstStyle/>
          <a:p>
            <a:r>
              <a:rPr lang="en-US" sz="3600" dirty="0"/>
              <a:t>What did we learn today?</a:t>
            </a:r>
          </a:p>
        </p:txBody>
      </p:sp>
      <p:sp>
        <p:nvSpPr>
          <p:cNvPr id="3" name="Content Placeholder 2">
            <a:extLst>
              <a:ext uri="{FF2B5EF4-FFF2-40B4-BE49-F238E27FC236}">
                <a16:creationId xmlns:a16="http://schemas.microsoft.com/office/drawing/2014/main" id="{9CD29E42-4D8E-43A2-BF12-9FC55D34DB03}"/>
              </a:ext>
            </a:extLst>
          </p:cNvPr>
          <p:cNvSpPr>
            <a:spLocks noGrp="1"/>
          </p:cNvSpPr>
          <p:nvPr>
            <p:ph idx="1"/>
          </p:nvPr>
        </p:nvSpPr>
        <p:spPr>
          <a:xfrm>
            <a:off x="643467" y="1782981"/>
            <a:ext cx="10905066" cy="4393982"/>
          </a:xfrm>
        </p:spPr>
        <p:txBody>
          <a:bodyPr>
            <a:normAutofit/>
          </a:bodyPr>
          <a:lstStyle/>
          <a:p>
            <a:r>
              <a:rPr lang="en-US" dirty="0"/>
              <a:t>Basic principles of data visualization</a:t>
            </a:r>
          </a:p>
          <a:p>
            <a:r>
              <a:rPr lang="en-US" dirty="0"/>
              <a:t>Motivation for using ggplot2</a:t>
            </a:r>
          </a:p>
          <a:p>
            <a:r>
              <a:rPr lang="en-US" dirty="0"/>
              <a:t>How to get started with ggplot2</a:t>
            </a:r>
          </a:p>
          <a:p>
            <a:r>
              <a:rPr lang="en-US" dirty="0"/>
              <a:t>How to make a scatterplot in R</a:t>
            </a:r>
          </a:p>
          <a:p>
            <a:r>
              <a:rPr lang="en-US" dirty="0"/>
              <a:t>How to make a line graph in R</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7221219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6AD8411B-93AD-4FE0-8027-DBE061DB6348}"/>
              </a:ext>
            </a:extLst>
          </p:cNvPr>
          <p:cNvSpPr>
            <a:spLocks noGrp="1"/>
          </p:cNvSpPr>
          <p:nvPr>
            <p:ph type="title"/>
          </p:nvPr>
        </p:nvSpPr>
        <p:spPr>
          <a:xfrm>
            <a:off x="3204642" y="2353641"/>
            <a:ext cx="5782716" cy="2150719"/>
          </a:xfrm>
          <a:noFill/>
        </p:spPr>
        <p:txBody>
          <a:bodyPr vert="horz" lIns="91440" tIns="45720" rIns="91440" bIns="45720" rtlCol="0" anchor="ctr">
            <a:normAutofit/>
          </a:bodyPr>
          <a:lstStyle/>
          <a:p>
            <a:pPr algn="ctr"/>
            <a:r>
              <a:rPr lang="en-US" sz="3600" kern="1200" dirty="0">
                <a:solidFill>
                  <a:srgbClr val="080808"/>
                </a:solidFill>
                <a:latin typeface="+mj-lt"/>
                <a:ea typeface="+mj-ea"/>
                <a:cs typeface="+mj-cs"/>
              </a:rPr>
              <a:t>Questions</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1389427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3" name="Subtitle 2">
            <a:extLst>
              <a:ext uri="{FF2B5EF4-FFF2-40B4-BE49-F238E27FC236}">
                <a16:creationId xmlns:a16="http://schemas.microsoft.com/office/drawing/2014/main" id="{D9CC4032-57B1-4897-A086-AD0F356D05E6}"/>
              </a:ext>
            </a:extLst>
          </p:cNvPr>
          <p:cNvSpPr>
            <a:spLocks noGrp="1"/>
          </p:cNvSpPr>
          <p:nvPr>
            <p:ph type="subTitle" idx="1"/>
          </p:nvPr>
        </p:nvSpPr>
        <p:spPr>
          <a:xfrm>
            <a:off x="4439633" y="4518923"/>
            <a:ext cx="3312734" cy="1141851"/>
          </a:xfrm>
          <a:noFill/>
        </p:spPr>
        <p:txBody>
          <a:bodyPr>
            <a:normAutofit/>
          </a:bodyPr>
          <a:lstStyle/>
          <a:p>
            <a:r>
              <a:rPr lang="en-US" dirty="0">
                <a:solidFill>
                  <a:srgbClr val="080808"/>
                </a:solidFill>
              </a:rPr>
              <a:t>Jenn Schilling</a:t>
            </a:r>
          </a:p>
          <a:p>
            <a:r>
              <a:rPr lang="en-US" dirty="0">
                <a:solidFill>
                  <a:srgbClr val="080808"/>
                </a:solidFill>
              </a:rPr>
              <a:t>April 13, 2021</a:t>
            </a:r>
          </a:p>
        </p:txBody>
      </p:sp>
      <p:sp>
        <p:nvSpPr>
          <p:cNvPr id="2" name="Title 1">
            <a:extLst>
              <a:ext uri="{FF2B5EF4-FFF2-40B4-BE49-F238E27FC236}">
                <a16:creationId xmlns:a16="http://schemas.microsoft.com/office/drawing/2014/main" id="{3220289F-B909-4753-A9B1-4259A9A4B540}"/>
              </a:ext>
            </a:extLst>
          </p:cNvPr>
          <p:cNvSpPr>
            <a:spLocks noGrp="1"/>
          </p:cNvSpPr>
          <p:nvPr>
            <p:ph type="ctrTitle"/>
          </p:nvPr>
        </p:nvSpPr>
        <p:spPr>
          <a:xfrm>
            <a:off x="3204642" y="2353641"/>
            <a:ext cx="5782716" cy="2150719"/>
          </a:xfrm>
          <a:noFill/>
        </p:spPr>
        <p:txBody>
          <a:bodyPr anchor="ctr">
            <a:normAutofit/>
          </a:bodyPr>
          <a:lstStyle/>
          <a:p>
            <a:r>
              <a:rPr lang="en-US" sz="4800" dirty="0">
                <a:solidFill>
                  <a:srgbClr val="080808"/>
                </a:solidFill>
              </a:rPr>
              <a:t>Data Visualization in R</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0336074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03FC117-54AE-4231-8219-69E3526E2341}"/>
              </a:ext>
            </a:extLst>
          </p:cNvPr>
          <p:cNvSpPr>
            <a:spLocks noGrp="1"/>
          </p:cNvSpPr>
          <p:nvPr>
            <p:ph type="title"/>
          </p:nvPr>
        </p:nvSpPr>
        <p:spPr>
          <a:xfrm>
            <a:off x="643467" y="321734"/>
            <a:ext cx="10905066" cy="1135737"/>
          </a:xfrm>
        </p:spPr>
        <p:txBody>
          <a:bodyPr>
            <a:normAutofit/>
          </a:bodyPr>
          <a:lstStyle/>
          <a:p>
            <a:r>
              <a:rPr lang="en-US" sz="3600" dirty="0"/>
              <a:t>Day 2 Agenda</a:t>
            </a:r>
          </a:p>
        </p:txBody>
      </p:sp>
      <p:sp>
        <p:nvSpPr>
          <p:cNvPr id="3" name="Content Placeholder 2">
            <a:extLst>
              <a:ext uri="{FF2B5EF4-FFF2-40B4-BE49-F238E27FC236}">
                <a16:creationId xmlns:a16="http://schemas.microsoft.com/office/drawing/2014/main" id="{BDAA0CD9-D632-4B6B-BF3C-73302529A4C9}"/>
              </a:ext>
            </a:extLst>
          </p:cNvPr>
          <p:cNvSpPr>
            <a:spLocks noGrp="1"/>
          </p:cNvSpPr>
          <p:nvPr>
            <p:ph idx="1"/>
          </p:nvPr>
        </p:nvSpPr>
        <p:spPr>
          <a:xfrm>
            <a:off x="643467" y="1782981"/>
            <a:ext cx="10905066" cy="4393982"/>
          </a:xfrm>
        </p:spPr>
        <p:txBody>
          <a:bodyPr>
            <a:normAutofit/>
          </a:bodyPr>
          <a:lstStyle/>
          <a:p>
            <a:r>
              <a:rPr lang="en-US" sz="2400" dirty="0"/>
              <a:t>Recap of previous session </a:t>
            </a:r>
          </a:p>
          <a:p>
            <a:r>
              <a:rPr lang="en-US" sz="2400" dirty="0"/>
              <a:t>How to make a bar graph in R </a:t>
            </a:r>
          </a:p>
          <a:p>
            <a:r>
              <a:rPr lang="en-US" sz="2400" dirty="0"/>
              <a:t>Adding and changing titles and labels in R </a:t>
            </a:r>
          </a:p>
          <a:p>
            <a:r>
              <a:rPr lang="en-US" sz="2400" dirty="0"/>
              <a:t>Formatting options for plots in R</a:t>
            </a:r>
          </a:p>
          <a:p>
            <a:r>
              <a:rPr lang="en-US" sz="2400" dirty="0"/>
              <a:t>How to save a plot in R </a:t>
            </a:r>
          </a:p>
          <a:p>
            <a:r>
              <a:rPr lang="en-US" sz="2400" dirty="0"/>
              <a:t>Where to go from here </a:t>
            </a:r>
          </a:p>
          <a:p>
            <a:r>
              <a:rPr lang="en-US" sz="2400" dirty="0"/>
              <a:t>Questions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1056229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Learning Outcomes</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r>
              <a:rPr lang="en-US" dirty="0"/>
              <a:t>Explain how the grammar of graphics works in R</a:t>
            </a:r>
          </a:p>
          <a:p>
            <a:r>
              <a:rPr lang="en-US" dirty="0"/>
              <a:t>Create three different plots in R</a:t>
            </a:r>
          </a:p>
          <a:p>
            <a:r>
              <a:rPr lang="en-US" dirty="0"/>
              <a:t>Add titles and labels to a plot in R</a:t>
            </a:r>
          </a:p>
          <a:p>
            <a:r>
              <a:rPr lang="en-US" dirty="0"/>
              <a:t>Change the formatting of a plot in R</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615442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Quick Recap</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r>
              <a:rPr lang="en-US" dirty="0"/>
              <a:t>Grammar of graphics</a:t>
            </a:r>
          </a:p>
          <a:p>
            <a:r>
              <a:rPr lang="en-US" dirty="0"/>
              <a:t>R setup</a:t>
            </a:r>
          </a:p>
          <a:p>
            <a:r>
              <a:rPr lang="en-US" dirty="0"/>
              <a:t>Making a plot</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0638412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03FC117-54AE-4231-8219-69E3526E2341}"/>
              </a:ext>
            </a:extLst>
          </p:cNvPr>
          <p:cNvSpPr>
            <a:spLocks noGrp="1"/>
          </p:cNvSpPr>
          <p:nvPr>
            <p:ph type="title"/>
          </p:nvPr>
        </p:nvSpPr>
        <p:spPr>
          <a:xfrm>
            <a:off x="643467" y="321734"/>
            <a:ext cx="10905066" cy="1135737"/>
          </a:xfrm>
        </p:spPr>
        <p:txBody>
          <a:bodyPr>
            <a:normAutofit/>
          </a:bodyPr>
          <a:lstStyle/>
          <a:p>
            <a:r>
              <a:rPr lang="en-US" sz="3600" dirty="0"/>
              <a:t>Day 1 Agenda</a:t>
            </a:r>
          </a:p>
        </p:txBody>
      </p:sp>
      <p:sp>
        <p:nvSpPr>
          <p:cNvPr id="3" name="Content Placeholder 2">
            <a:extLst>
              <a:ext uri="{FF2B5EF4-FFF2-40B4-BE49-F238E27FC236}">
                <a16:creationId xmlns:a16="http://schemas.microsoft.com/office/drawing/2014/main" id="{BDAA0CD9-D632-4B6B-BF3C-73302529A4C9}"/>
              </a:ext>
            </a:extLst>
          </p:cNvPr>
          <p:cNvSpPr>
            <a:spLocks noGrp="1"/>
          </p:cNvSpPr>
          <p:nvPr>
            <p:ph idx="1"/>
          </p:nvPr>
        </p:nvSpPr>
        <p:spPr>
          <a:xfrm>
            <a:off x="643467" y="1782981"/>
            <a:ext cx="10905066" cy="4393982"/>
          </a:xfrm>
        </p:spPr>
        <p:txBody>
          <a:bodyPr>
            <a:normAutofit/>
          </a:bodyPr>
          <a:lstStyle/>
          <a:p>
            <a:r>
              <a:rPr lang="en-US" sz="2400" dirty="0"/>
              <a:t>Why is data visualization important? </a:t>
            </a:r>
          </a:p>
          <a:p>
            <a:r>
              <a:rPr lang="en-US" sz="2400" dirty="0"/>
              <a:t>Best practices in data visualization </a:t>
            </a:r>
          </a:p>
          <a:p>
            <a:r>
              <a:rPr lang="en-US" sz="2400" dirty="0"/>
              <a:t>Data visualization in R </a:t>
            </a:r>
          </a:p>
          <a:p>
            <a:r>
              <a:rPr lang="en-US" sz="2400" dirty="0"/>
              <a:t>R setup </a:t>
            </a:r>
          </a:p>
          <a:p>
            <a:r>
              <a:rPr lang="en-US" sz="2400" dirty="0"/>
              <a:t>How to make a scatterplot in R </a:t>
            </a:r>
          </a:p>
          <a:p>
            <a:r>
              <a:rPr lang="en-US" sz="2400" dirty="0"/>
              <a:t>How to make a line graph in R </a:t>
            </a:r>
          </a:p>
          <a:p>
            <a:r>
              <a:rPr lang="en-US" sz="2400" dirty="0"/>
              <a:t>Questions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167533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Bar Graphs</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7745995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Titles and Labels</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5709233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Formatting</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5149906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Saving</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7813916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Where to go next</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r>
              <a:rPr lang="en-US" dirty="0">
                <a:hlinkClick r:id="rId2"/>
              </a:rPr>
              <a:t>ggplot2: Elegant Graphics for Data Analysis by  Hadley Wickham</a:t>
            </a:r>
            <a:endParaRPr lang="en-US" dirty="0"/>
          </a:p>
          <a:p>
            <a:r>
              <a:rPr lang="en-US" dirty="0">
                <a:hlinkClick r:id="rId3"/>
              </a:rPr>
              <a:t>Data Visualization Chapter in R for Data Science by Hadley Wickham &amp; Garrett </a:t>
            </a:r>
            <a:r>
              <a:rPr lang="en-US" dirty="0" err="1">
                <a:hlinkClick r:id="rId3"/>
              </a:rPr>
              <a:t>Grolemund</a:t>
            </a:r>
            <a:endParaRPr lang="en-US" dirty="0"/>
          </a:p>
          <a:p>
            <a:r>
              <a:rPr lang="en-US" dirty="0">
                <a:hlinkClick r:id="rId4"/>
              </a:rPr>
              <a:t>ggplot2 Reference Guide </a:t>
            </a:r>
            <a:endParaRPr lang="en-US" dirty="0"/>
          </a:p>
          <a:p>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543079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1388A-4824-4A29-ADD9-8CFCC321EE86}"/>
              </a:ext>
            </a:extLst>
          </p:cNvPr>
          <p:cNvSpPr>
            <a:spLocks noGrp="1"/>
          </p:cNvSpPr>
          <p:nvPr>
            <p:ph type="title"/>
          </p:nvPr>
        </p:nvSpPr>
        <p:spPr>
          <a:xfrm>
            <a:off x="643467" y="321734"/>
            <a:ext cx="10905066" cy="1135737"/>
          </a:xfrm>
        </p:spPr>
        <p:txBody>
          <a:bodyPr>
            <a:normAutofit/>
          </a:bodyPr>
          <a:lstStyle/>
          <a:p>
            <a:r>
              <a:rPr lang="en-US" sz="3600" dirty="0"/>
              <a:t>What did we learn today?</a:t>
            </a:r>
          </a:p>
        </p:txBody>
      </p:sp>
      <p:sp>
        <p:nvSpPr>
          <p:cNvPr id="3" name="Content Placeholder 2">
            <a:extLst>
              <a:ext uri="{FF2B5EF4-FFF2-40B4-BE49-F238E27FC236}">
                <a16:creationId xmlns:a16="http://schemas.microsoft.com/office/drawing/2014/main" id="{9CD29E42-4D8E-43A2-BF12-9FC55D34DB03}"/>
              </a:ext>
            </a:extLst>
          </p:cNvPr>
          <p:cNvSpPr>
            <a:spLocks noGrp="1"/>
          </p:cNvSpPr>
          <p:nvPr>
            <p:ph idx="1"/>
          </p:nvPr>
        </p:nvSpPr>
        <p:spPr>
          <a:xfrm>
            <a:off x="643467" y="1782981"/>
            <a:ext cx="10905066" cy="4393982"/>
          </a:xfrm>
        </p:spPr>
        <p:txBody>
          <a:bodyPr>
            <a:normAutofit/>
          </a:bodyPr>
          <a:lstStyle/>
          <a:p>
            <a:r>
              <a:rPr lang="en-US" dirty="0"/>
              <a:t>How to make a bar graph in R</a:t>
            </a:r>
          </a:p>
          <a:p>
            <a:r>
              <a:rPr lang="en-US" dirty="0"/>
              <a:t>How to make add titles and labels to a graph in R</a:t>
            </a:r>
          </a:p>
          <a:p>
            <a:r>
              <a:rPr lang="en-US" dirty="0"/>
              <a:t>How to change the formatting of a graph in R</a:t>
            </a:r>
          </a:p>
          <a:p>
            <a:r>
              <a:rPr lang="en-US" dirty="0"/>
              <a:t>How to save a graph in R</a:t>
            </a:r>
          </a:p>
          <a:p>
            <a:r>
              <a:rPr lang="en-US" dirty="0"/>
              <a:t>Where to find more information on ggplot2 </a:t>
            </a:r>
          </a:p>
        </p:txBody>
      </p:sp>
    </p:spTree>
    <p:extLst>
      <p:ext uri="{BB962C8B-B14F-4D97-AF65-F5344CB8AC3E}">
        <p14:creationId xmlns:p14="http://schemas.microsoft.com/office/powerpoint/2010/main" val="16143092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6AD8411B-93AD-4FE0-8027-DBE061DB6348}"/>
              </a:ext>
            </a:extLst>
          </p:cNvPr>
          <p:cNvSpPr>
            <a:spLocks noGrp="1"/>
          </p:cNvSpPr>
          <p:nvPr>
            <p:ph type="title"/>
          </p:nvPr>
        </p:nvSpPr>
        <p:spPr>
          <a:xfrm>
            <a:off x="3204642" y="2353641"/>
            <a:ext cx="5782716" cy="2150719"/>
          </a:xfrm>
          <a:noFill/>
        </p:spPr>
        <p:txBody>
          <a:bodyPr vert="horz" lIns="91440" tIns="45720" rIns="91440" bIns="45720" rtlCol="0" anchor="ctr">
            <a:normAutofit/>
          </a:bodyPr>
          <a:lstStyle/>
          <a:p>
            <a:pPr algn="ctr"/>
            <a:r>
              <a:rPr lang="en-US" sz="3600" kern="1200" dirty="0">
                <a:solidFill>
                  <a:srgbClr val="080808"/>
                </a:solidFill>
                <a:latin typeface="+mj-lt"/>
                <a:ea typeface="+mj-ea"/>
                <a:cs typeface="+mj-cs"/>
              </a:rPr>
              <a:t>Questions</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13087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E7F413-5848-4FF9-90FF-F4D1B37E4837}"/>
              </a:ext>
            </a:extLst>
          </p:cNvPr>
          <p:cNvSpPr>
            <a:spLocks noGrp="1"/>
          </p:cNvSpPr>
          <p:nvPr>
            <p:ph type="title"/>
          </p:nvPr>
        </p:nvSpPr>
        <p:spPr>
          <a:xfrm>
            <a:off x="643467" y="321734"/>
            <a:ext cx="10905066" cy="1135737"/>
          </a:xfrm>
        </p:spPr>
        <p:txBody>
          <a:bodyPr>
            <a:normAutofit/>
          </a:bodyPr>
          <a:lstStyle/>
          <a:p>
            <a:r>
              <a:rPr lang="en-US" sz="3600" dirty="0"/>
              <a:t>Learning Outcomes</a:t>
            </a:r>
          </a:p>
        </p:txBody>
      </p:sp>
      <p:sp>
        <p:nvSpPr>
          <p:cNvPr id="3" name="Content Placeholder 2">
            <a:extLst>
              <a:ext uri="{FF2B5EF4-FFF2-40B4-BE49-F238E27FC236}">
                <a16:creationId xmlns:a16="http://schemas.microsoft.com/office/drawing/2014/main" id="{A366A98A-E3CA-4E30-9B3F-09E95FB08DB4}"/>
              </a:ext>
            </a:extLst>
          </p:cNvPr>
          <p:cNvSpPr>
            <a:spLocks noGrp="1"/>
          </p:cNvSpPr>
          <p:nvPr>
            <p:ph idx="1"/>
          </p:nvPr>
        </p:nvSpPr>
        <p:spPr>
          <a:xfrm>
            <a:off x="643467" y="1782981"/>
            <a:ext cx="10905066" cy="4393982"/>
          </a:xfrm>
        </p:spPr>
        <p:txBody>
          <a:bodyPr>
            <a:normAutofit/>
          </a:bodyPr>
          <a:lstStyle/>
          <a:p>
            <a:r>
              <a:rPr lang="en-US" dirty="0"/>
              <a:t>Explain how the grammar of graphics works in R</a:t>
            </a:r>
          </a:p>
          <a:p>
            <a:r>
              <a:rPr lang="en-US" dirty="0"/>
              <a:t>Create three different plots in R</a:t>
            </a:r>
          </a:p>
          <a:p>
            <a:r>
              <a:rPr lang="en-US" dirty="0"/>
              <a:t>Add titles and labels to a plot in R</a:t>
            </a:r>
          </a:p>
          <a:p>
            <a:r>
              <a:rPr lang="en-US" dirty="0"/>
              <a:t>Change the formatting of a plot in R</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65437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3BF98C1-FA58-4320-A784-DA84B4A514F9}"/>
              </a:ext>
            </a:extLst>
          </p:cNvPr>
          <p:cNvSpPr>
            <a:spLocks noGrp="1"/>
          </p:cNvSpPr>
          <p:nvPr>
            <p:ph type="title"/>
          </p:nvPr>
        </p:nvSpPr>
        <p:spPr>
          <a:xfrm>
            <a:off x="643467" y="321734"/>
            <a:ext cx="10905066" cy="1135737"/>
          </a:xfrm>
        </p:spPr>
        <p:txBody>
          <a:bodyPr>
            <a:normAutofit/>
          </a:bodyPr>
          <a:lstStyle/>
          <a:p>
            <a:r>
              <a:rPr lang="en-US" sz="3600" dirty="0"/>
              <a:t>Why visualize data?</a:t>
            </a:r>
          </a:p>
        </p:txBody>
      </p:sp>
      <p:sp>
        <p:nvSpPr>
          <p:cNvPr id="3" name="Content Placeholder 2">
            <a:extLst>
              <a:ext uri="{FF2B5EF4-FFF2-40B4-BE49-F238E27FC236}">
                <a16:creationId xmlns:a16="http://schemas.microsoft.com/office/drawing/2014/main" id="{0C6A2005-25DE-4065-A5A6-FFEA4D95E301}"/>
              </a:ext>
            </a:extLst>
          </p:cNvPr>
          <p:cNvSpPr>
            <a:spLocks noGrp="1"/>
          </p:cNvSpPr>
          <p:nvPr>
            <p:ph idx="1"/>
          </p:nvPr>
        </p:nvSpPr>
        <p:spPr>
          <a:xfrm>
            <a:off x="643467" y="1782981"/>
            <a:ext cx="10905066" cy="4393982"/>
          </a:xfrm>
        </p:spPr>
        <p:txBody>
          <a:bodyPr>
            <a:normAutofit/>
          </a:bodyPr>
          <a:lstStyle/>
          <a:p>
            <a:pPr fontAlgn="base"/>
            <a:r>
              <a:rPr lang="en-US" dirty="0"/>
              <a:t>Gain understanding </a:t>
            </a:r>
          </a:p>
          <a:p>
            <a:pPr fontAlgn="base"/>
            <a:r>
              <a:rPr lang="en-US" dirty="0"/>
              <a:t>Show patterns</a:t>
            </a:r>
          </a:p>
          <a:p>
            <a:pPr fontAlgn="base"/>
            <a:r>
              <a:rPr lang="en-US" dirty="0"/>
              <a:t>Engage viewer</a:t>
            </a:r>
          </a:p>
          <a:p>
            <a:pPr fontAlgn="base"/>
            <a:r>
              <a:rPr lang="en-US" dirty="0"/>
              <a:t>Convince viewer</a:t>
            </a:r>
          </a:p>
          <a:p>
            <a:pPr fontAlgn="base"/>
            <a:r>
              <a:rPr lang="en-US" dirty="0"/>
              <a:t>Tell a story</a:t>
            </a:r>
          </a:p>
          <a:p>
            <a:endParaRPr lang="en-US"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022007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361CFEE-5876-42FE-A373-AF4D92CCA7EF}"/>
              </a:ext>
            </a:extLst>
          </p:cNvPr>
          <p:cNvSpPr>
            <a:spLocks noGrp="1"/>
          </p:cNvSpPr>
          <p:nvPr>
            <p:ph type="title"/>
          </p:nvPr>
        </p:nvSpPr>
        <p:spPr>
          <a:xfrm>
            <a:off x="643467" y="321734"/>
            <a:ext cx="10905066" cy="1135737"/>
          </a:xfrm>
        </p:spPr>
        <p:txBody>
          <a:bodyPr>
            <a:normAutofit/>
          </a:bodyPr>
          <a:lstStyle/>
          <a:p>
            <a:r>
              <a:rPr lang="en-US" sz="3600" dirty="0"/>
              <a:t>Datasets of (x, y) coordinate pairs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32" name="Picture 8">
            <a:extLst>
              <a:ext uri="{FF2B5EF4-FFF2-40B4-BE49-F238E27FC236}">
                <a16:creationId xmlns:a16="http://schemas.microsoft.com/office/drawing/2014/main" id="{A852DFF6-78E1-4BDB-A298-96D838DDCA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3940" y="1986363"/>
            <a:ext cx="7144119" cy="39348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1451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8" name="Rectangle 7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EBDE2263-90C9-4797-8F99-F64EC740C017}"/>
              </a:ext>
            </a:extLst>
          </p:cNvPr>
          <p:cNvSpPr>
            <a:spLocks noGrp="1"/>
          </p:cNvSpPr>
          <p:nvPr>
            <p:ph type="title"/>
          </p:nvPr>
        </p:nvSpPr>
        <p:spPr>
          <a:xfrm>
            <a:off x="643467" y="321734"/>
            <a:ext cx="10905066" cy="1135737"/>
          </a:xfrm>
        </p:spPr>
        <p:txBody>
          <a:bodyPr>
            <a:normAutofit/>
          </a:bodyPr>
          <a:lstStyle/>
          <a:p>
            <a:r>
              <a:rPr lang="en-US" sz="3600" dirty="0"/>
              <a:t>Datasets Visualized</a:t>
            </a:r>
          </a:p>
        </p:txBody>
      </p:sp>
      <p:grpSp>
        <p:nvGrpSpPr>
          <p:cNvPr id="2060" name="Group 7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76" name="Isosceles Triangle 7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Rectangle 7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050" name="Picture 2">
            <a:extLst>
              <a:ext uri="{FF2B5EF4-FFF2-40B4-BE49-F238E27FC236}">
                <a16:creationId xmlns:a16="http://schemas.microsoft.com/office/drawing/2014/main" id="{4D29E71D-D78E-4581-8607-8C6D6EDCD69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858413" y="1321553"/>
            <a:ext cx="8475173" cy="5341985"/>
          </a:xfrm>
          <a:prstGeom prst="rect">
            <a:avLst/>
          </a:prstGeom>
          <a:noFill/>
          <a:extLst>
            <a:ext uri="{909E8E84-426E-40DD-AFC4-6F175D3DCCD1}">
              <a14:hiddenFill xmlns:a14="http://schemas.microsoft.com/office/drawing/2010/main">
                <a:solidFill>
                  <a:srgbClr val="FFFFFF"/>
                </a:solidFill>
              </a14:hiddenFill>
            </a:ext>
          </a:extLst>
        </p:spPr>
      </p:pic>
      <p:grpSp>
        <p:nvGrpSpPr>
          <p:cNvPr id="2062" name="Group 7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80" name="Rectangle 7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3" name="Isosceles Triangle 8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262489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55A686-6983-43BA-95E5-22AA474730DF}"/>
              </a:ext>
            </a:extLst>
          </p:cNvPr>
          <p:cNvSpPr>
            <a:spLocks noGrp="1"/>
          </p:cNvSpPr>
          <p:nvPr>
            <p:ph type="title"/>
          </p:nvPr>
        </p:nvSpPr>
        <p:spPr>
          <a:xfrm>
            <a:off x="643467" y="321734"/>
            <a:ext cx="10905066" cy="1135737"/>
          </a:xfrm>
        </p:spPr>
        <p:txBody>
          <a:bodyPr>
            <a:normAutofit/>
          </a:bodyPr>
          <a:lstStyle/>
          <a:p>
            <a:r>
              <a:rPr lang="en-US" sz="3600" dirty="0"/>
              <a:t>Best Practices in Data Visualization</a:t>
            </a:r>
          </a:p>
        </p:txBody>
      </p:sp>
      <p:sp>
        <p:nvSpPr>
          <p:cNvPr id="3" name="Content Placeholder 2">
            <a:extLst>
              <a:ext uri="{FF2B5EF4-FFF2-40B4-BE49-F238E27FC236}">
                <a16:creationId xmlns:a16="http://schemas.microsoft.com/office/drawing/2014/main" id="{4ECE313C-FAFA-4712-A1C7-554E8DA02BF0}"/>
              </a:ext>
            </a:extLst>
          </p:cNvPr>
          <p:cNvSpPr>
            <a:spLocks noGrp="1"/>
          </p:cNvSpPr>
          <p:nvPr>
            <p:ph idx="1"/>
          </p:nvPr>
        </p:nvSpPr>
        <p:spPr>
          <a:xfrm>
            <a:off x="643467" y="1782981"/>
            <a:ext cx="10905066" cy="4393982"/>
          </a:xfrm>
        </p:spPr>
        <p:txBody>
          <a:bodyPr>
            <a:normAutofit/>
          </a:bodyPr>
          <a:lstStyle/>
          <a:p>
            <a:pPr marL="0" indent="0">
              <a:buNone/>
            </a:pPr>
            <a:r>
              <a:rPr lang="en-US" dirty="0"/>
              <a:t>“A good visualization is:</a:t>
            </a:r>
          </a:p>
          <a:p>
            <a:pPr marL="514350" indent="-514350">
              <a:buFont typeface="+mj-lt"/>
              <a:buAutoNum type="arabicPeriod"/>
            </a:pPr>
            <a:r>
              <a:rPr lang="en-US" dirty="0"/>
              <a:t>reliable information,</a:t>
            </a:r>
          </a:p>
          <a:p>
            <a:pPr marL="514350" indent="-514350">
              <a:buFont typeface="+mj-lt"/>
              <a:buAutoNum type="arabicPeriod"/>
            </a:pPr>
            <a:r>
              <a:rPr lang="en-US" dirty="0"/>
              <a:t>visually encoded so relevant patterns become noticeable,</a:t>
            </a:r>
          </a:p>
          <a:p>
            <a:pPr marL="514350" indent="-514350">
              <a:buFont typeface="+mj-lt"/>
              <a:buAutoNum type="arabicPeriod"/>
            </a:pPr>
            <a:r>
              <a:rPr lang="en-US" dirty="0"/>
              <a:t>organized in a way that enables at least some exploration, when it’s appropriate,</a:t>
            </a:r>
          </a:p>
          <a:p>
            <a:pPr marL="514350" indent="-514350">
              <a:buFont typeface="+mj-lt"/>
              <a:buAutoNum type="arabicPeriod"/>
            </a:pPr>
            <a:r>
              <a:rPr lang="en-US" dirty="0"/>
              <a:t>and presented in an attractive manner, but always remembering that honesty, clarity, and depth come first.”</a:t>
            </a:r>
          </a:p>
          <a:p>
            <a:pPr marL="0" indent="0">
              <a:buNone/>
            </a:pPr>
            <a:endParaRPr lang="en-US"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Rectangle 3">
            <a:extLst>
              <a:ext uri="{FF2B5EF4-FFF2-40B4-BE49-F238E27FC236}">
                <a16:creationId xmlns:a16="http://schemas.microsoft.com/office/drawing/2014/main" id="{F4E412A4-C6B2-4CA1-893F-DF47512D2C8C}"/>
              </a:ext>
            </a:extLst>
          </p:cNvPr>
          <p:cNvSpPr/>
          <p:nvPr/>
        </p:nvSpPr>
        <p:spPr>
          <a:xfrm>
            <a:off x="6096001" y="6596390"/>
            <a:ext cx="6096000" cy="261610"/>
          </a:xfrm>
          <a:prstGeom prst="rect">
            <a:avLst/>
          </a:prstGeom>
        </p:spPr>
        <p:txBody>
          <a:bodyPr wrap="square">
            <a:spAutoFit/>
          </a:bodyPr>
          <a:lstStyle/>
          <a:p>
            <a:pPr algn="r"/>
            <a:r>
              <a:rPr lang="en-US" sz="1100" dirty="0">
                <a:solidFill>
                  <a:srgbClr val="808080"/>
                </a:solidFill>
              </a:rPr>
              <a:t>(Cairo, 2016, p</a:t>
            </a:r>
            <a:r>
              <a:rPr lang="en-US" sz="1100" b="0" i="0" dirty="0">
                <a:solidFill>
                  <a:srgbClr val="808080"/>
                </a:solidFill>
                <a:effectLst/>
              </a:rPr>
              <a:t>. 12)</a:t>
            </a:r>
            <a:endParaRPr lang="en-US" sz="1100" dirty="0"/>
          </a:p>
        </p:txBody>
      </p:sp>
    </p:spTree>
    <p:extLst>
      <p:ext uri="{BB962C8B-B14F-4D97-AF65-F5344CB8AC3E}">
        <p14:creationId xmlns:p14="http://schemas.microsoft.com/office/powerpoint/2010/main" val="4140122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55A686-6983-43BA-95E5-22AA474730DF}"/>
              </a:ext>
            </a:extLst>
          </p:cNvPr>
          <p:cNvSpPr>
            <a:spLocks noGrp="1"/>
          </p:cNvSpPr>
          <p:nvPr>
            <p:ph type="title"/>
          </p:nvPr>
        </p:nvSpPr>
        <p:spPr>
          <a:xfrm>
            <a:off x="643467" y="321734"/>
            <a:ext cx="10905066" cy="1135737"/>
          </a:xfrm>
        </p:spPr>
        <p:txBody>
          <a:bodyPr>
            <a:normAutofit/>
          </a:bodyPr>
          <a:lstStyle/>
          <a:p>
            <a:r>
              <a:rPr lang="en-US" sz="3600" dirty="0"/>
              <a:t>Best Practices in Data Visualization</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1" name="Content Placeholder 4">
            <a:extLst>
              <a:ext uri="{FF2B5EF4-FFF2-40B4-BE49-F238E27FC236}">
                <a16:creationId xmlns:a16="http://schemas.microsoft.com/office/drawing/2014/main" id="{6E5EE2A7-7167-487D-8935-123F720C5FD1}"/>
              </a:ext>
            </a:extLst>
          </p:cNvPr>
          <p:cNvPicPr>
            <a:picLocks noChangeAspect="1"/>
          </p:cNvPicPr>
          <p:nvPr/>
        </p:nvPicPr>
        <p:blipFill>
          <a:blip r:embed="rId3"/>
          <a:stretch>
            <a:fillRect/>
          </a:stretch>
        </p:blipFill>
        <p:spPr>
          <a:xfrm>
            <a:off x="3411217" y="1825625"/>
            <a:ext cx="5369566" cy="4351338"/>
          </a:xfrm>
          <a:prstGeom prst="rect">
            <a:avLst/>
          </a:prstGeom>
        </p:spPr>
      </p:pic>
      <p:sp>
        <p:nvSpPr>
          <p:cNvPr id="13" name="Rectangle 12">
            <a:extLst>
              <a:ext uri="{FF2B5EF4-FFF2-40B4-BE49-F238E27FC236}">
                <a16:creationId xmlns:a16="http://schemas.microsoft.com/office/drawing/2014/main" id="{92D1256F-8AC8-48F5-89B4-0AB4E8F34F30}"/>
              </a:ext>
            </a:extLst>
          </p:cNvPr>
          <p:cNvSpPr/>
          <p:nvPr/>
        </p:nvSpPr>
        <p:spPr>
          <a:xfrm>
            <a:off x="6096001" y="6596390"/>
            <a:ext cx="6096000" cy="261610"/>
          </a:xfrm>
          <a:prstGeom prst="rect">
            <a:avLst/>
          </a:prstGeom>
        </p:spPr>
        <p:txBody>
          <a:bodyPr wrap="square">
            <a:spAutoFit/>
          </a:bodyPr>
          <a:lstStyle/>
          <a:p>
            <a:pPr algn="r"/>
            <a:r>
              <a:rPr lang="en-US" sz="1100" b="0" i="0" dirty="0">
                <a:solidFill>
                  <a:srgbClr val="8B8B8B"/>
                </a:solidFill>
                <a:effectLst/>
              </a:rPr>
              <a:t>(Few, 2004, p. 5)</a:t>
            </a:r>
            <a:endParaRPr lang="en-US" sz="1100" dirty="0">
              <a:solidFill>
                <a:srgbClr val="8B8B8B"/>
              </a:solidFill>
            </a:endParaRPr>
          </a:p>
        </p:txBody>
      </p:sp>
    </p:spTree>
    <p:extLst>
      <p:ext uri="{BB962C8B-B14F-4D97-AF65-F5344CB8AC3E}">
        <p14:creationId xmlns:p14="http://schemas.microsoft.com/office/powerpoint/2010/main" val="2239142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TotalTime>
  <Words>1947</Words>
  <Application>Microsoft Office PowerPoint</Application>
  <PresentationFormat>Widescreen</PresentationFormat>
  <Paragraphs>179</Paragraphs>
  <Slides>36</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Calibri Light</vt:lpstr>
      <vt:lpstr>Office Theme</vt:lpstr>
      <vt:lpstr>Data Visualization in R</vt:lpstr>
      <vt:lpstr>Hello!</vt:lpstr>
      <vt:lpstr>Day 1 Agenda</vt:lpstr>
      <vt:lpstr>Learning Outcomes</vt:lpstr>
      <vt:lpstr>Why visualize data?</vt:lpstr>
      <vt:lpstr>Datasets of (x, y) coordinate pairs</vt:lpstr>
      <vt:lpstr>Datasets Visualized</vt:lpstr>
      <vt:lpstr>Best Practices in Data Visualization</vt:lpstr>
      <vt:lpstr>Best Practices in Data Visualization</vt:lpstr>
      <vt:lpstr>Best Practices in Data Visualization</vt:lpstr>
      <vt:lpstr>Best Practices of Data Visualization</vt:lpstr>
      <vt:lpstr>Data Visualization in R</vt:lpstr>
      <vt:lpstr>The Grammar of Graphics</vt:lpstr>
      <vt:lpstr>PowerPoint Presentation</vt:lpstr>
      <vt:lpstr>PowerPoint Presentation</vt:lpstr>
      <vt:lpstr>R Setup</vt:lpstr>
      <vt:lpstr>PowerPoint Presentation</vt:lpstr>
      <vt:lpstr>PowerPoint Presentation</vt:lpstr>
      <vt:lpstr>PowerPoint Presentation</vt:lpstr>
      <vt:lpstr>Data</vt:lpstr>
      <vt:lpstr>Plotting in R</vt:lpstr>
      <vt:lpstr>Scatterplots</vt:lpstr>
      <vt:lpstr>Line Graphs</vt:lpstr>
      <vt:lpstr>What did we learn today?</vt:lpstr>
      <vt:lpstr>Questions</vt:lpstr>
      <vt:lpstr>Data Visualization in R</vt:lpstr>
      <vt:lpstr>Day 2 Agenda</vt:lpstr>
      <vt:lpstr>Learning Outcomes</vt:lpstr>
      <vt:lpstr>Quick Recap</vt:lpstr>
      <vt:lpstr>Bar Graphs</vt:lpstr>
      <vt:lpstr>Titles and Labels</vt:lpstr>
      <vt:lpstr>Formatting</vt:lpstr>
      <vt:lpstr>Saving</vt:lpstr>
      <vt:lpstr>Where to go next</vt:lpstr>
      <vt:lpstr>What did we learn today?</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in R</dc:title>
  <dc:creator>Schilling, Jenn - (jaschilling)</dc:creator>
  <cp:lastModifiedBy>Schilling, Jenn - (jaschilling)</cp:lastModifiedBy>
  <cp:revision>26</cp:revision>
  <dcterms:created xsi:type="dcterms:W3CDTF">2021-03-06T21:07:36Z</dcterms:created>
  <dcterms:modified xsi:type="dcterms:W3CDTF">2021-03-07T00:49:30Z</dcterms:modified>
</cp:coreProperties>
</file>

<file path=docProps/thumbnail.jpeg>
</file>